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8"/>
  </p:notesMasterIdLst>
  <p:sldIdLst>
    <p:sldId id="710" r:id="rId2"/>
    <p:sldId id="849" r:id="rId3"/>
    <p:sldId id="346" r:id="rId4"/>
    <p:sldId id="835" r:id="rId5"/>
    <p:sldId id="836" r:id="rId6"/>
    <p:sldId id="837" r:id="rId7"/>
    <p:sldId id="841" r:id="rId8"/>
    <p:sldId id="834" r:id="rId9"/>
    <p:sldId id="839" r:id="rId10"/>
    <p:sldId id="278" r:id="rId11"/>
    <p:sldId id="279" r:id="rId12"/>
    <p:sldId id="842" r:id="rId13"/>
    <p:sldId id="848" r:id="rId14"/>
    <p:sldId id="798" r:id="rId15"/>
    <p:sldId id="844" r:id="rId16"/>
    <p:sldId id="799" r:id="rId17"/>
    <p:sldId id="800" r:id="rId18"/>
    <p:sldId id="801" r:id="rId19"/>
    <p:sldId id="802" r:id="rId20"/>
    <p:sldId id="803" r:id="rId21"/>
    <p:sldId id="354" r:id="rId22"/>
    <p:sldId id="804" r:id="rId23"/>
    <p:sldId id="805" r:id="rId24"/>
    <p:sldId id="357" r:id="rId25"/>
    <p:sldId id="356" r:id="rId26"/>
    <p:sldId id="358" r:id="rId27"/>
    <p:sldId id="806" r:id="rId28"/>
    <p:sldId id="359" r:id="rId29"/>
    <p:sldId id="807" r:id="rId30"/>
    <p:sldId id="808" r:id="rId31"/>
    <p:sldId id="809" r:id="rId32"/>
    <p:sldId id="810" r:id="rId33"/>
    <p:sldId id="811" r:id="rId34"/>
    <p:sldId id="812" r:id="rId35"/>
    <p:sldId id="813" r:id="rId36"/>
    <p:sldId id="814" r:id="rId37"/>
    <p:sldId id="815" r:id="rId38"/>
    <p:sldId id="361" r:id="rId39"/>
    <p:sldId id="816" r:id="rId40"/>
    <p:sldId id="817" r:id="rId41"/>
    <p:sldId id="818" r:id="rId42"/>
    <p:sldId id="819" r:id="rId43"/>
    <p:sldId id="820" r:id="rId44"/>
    <p:sldId id="821" r:id="rId45"/>
    <p:sldId id="822" r:id="rId46"/>
    <p:sldId id="823" r:id="rId47"/>
    <p:sldId id="824" r:id="rId48"/>
    <p:sldId id="825" r:id="rId49"/>
    <p:sldId id="826" r:id="rId50"/>
    <p:sldId id="827" r:id="rId51"/>
    <p:sldId id="828" r:id="rId52"/>
    <p:sldId id="829" r:id="rId53"/>
    <p:sldId id="830" r:id="rId54"/>
    <p:sldId id="845" r:id="rId55"/>
    <p:sldId id="846" r:id="rId56"/>
    <p:sldId id="847" r:id="rId5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87" autoAdjust="0"/>
    <p:restoredTop sz="70505" autoAdjust="0"/>
  </p:normalViewPr>
  <p:slideViewPr>
    <p:cSldViewPr snapToGrid="0">
      <p:cViewPr varScale="1">
        <p:scale>
          <a:sx n="47" d="100"/>
          <a:sy n="47" d="100"/>
        </p:scale>
        <p:origin x="1960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5" Type="http://schemas.openxmlformats.org/officeDocument/2006/relationships/image" Target="../media/image44.wmf"/><Relationship Id="rId4" Type="http://schemas.openxmlformats.org/officeDocument/2006/relationships/image" Target="../media/image4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19338D-E012-4C67-9166-25FF27DD4E8F}" type="datetimeFigureOut">
              <a:rPr lang="pt-PT" smtClean="0"/>
              <a:t>13/12/2018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4CF9DC-EFE3-41C2-9FE9-BE01615A45E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1665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4CF9DC-EFE3-41C2-9FE9-BE01615A45EA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80531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83887" indent="-301495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05979" indent="-241196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88371" indent="-241196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70763" indent="-241196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53154" indent="-24119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35546" indent="-24119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17938" indent="-24119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00330" indent="-24119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9DC382B7-74CF-4DD4-B19B-69B8301AD475}" type="slidenum">
              <a:rPr lang="fr-FR" altLang="pt-PT" sz="1300"/>
              <a:pPr eaLnBrk="1" hangingPunct="1"/>
              <a:t>37</a:t>
            </a:fld>
            <a:endParaRPr lang="fr-FR" altLang="pt-PT" sz="130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42017608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83887" indent="-301495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05979" indent="-241196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88371" indent="-241196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70763" indent="-241196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53154" indent="-24119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35546" indent="-24119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17938" indent="-24119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00330" indent="-24119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9DC382B7-74CF-4DD4-B19B-69B8301AD475}" type="slidenum">
              <a:rPr lang="fr-FR" altLang="pt-PT" sz="1300"/>
              <a:pPr eaLnBrk="1" hangingPunct="1"/>
              <a:t>38</a:t>
            </a:fld>
            <a:endParaRPr lang="fr-FR" altLang="pt-PT" sz="130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42702306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83887" indent="-301495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05979" indent="-241196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88371" indent="-241196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70763" indent="-241196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53154" indent="-24119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35546" indent="-24119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17938" indent="-24119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00330" indent="-24119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58BCD6AC-3113-4E0C-B365-DF3A36D66ADB}" type="slidenum">
              <a:rPr lang="fr-FR" altLang="pt-PT" sz="1300"/>
              <a:pPr eaLnBrk="1" hangingPunct="1"/>
              <a:t>39</a:t>
            </a:fld>
            <a:endParaRPr lang="fr-FR" altLang="pt-PT" sz="13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23436212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83887" indent="-301495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05979" indent="-241196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88371" indent="-241196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70763" indent="-241196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53154" indent="-24119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35546" indent="-24119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17938" indent="-24119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00330" indent="-24119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EB7AD827-4F8B-496D-8399-3910D26999E9}" type="slidenum">
              <a:rPr lang="fr-FR" altLang="pt-PT" sz="1300"/>
              <a:pPr eaLnBrk="1" hangingPunct="1"/>
              <a:t>40</a:t>
            </a:fld>
            <a:endParaRPr lang="fr-FR" altLang="pt-PT" sz="130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38016075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83887" indent="-301495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05979" indent="-241196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88371" indent="-241196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70763" indent="-241196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53154" indent="-24119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35546" indent="-24119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17938" indent="-24119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00330" indent="-24119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C37102F5-4F8A-4A81-8924-6D2C1213D58E}" type="slidenum">
              <a:rPr lang="fr-FR" altLang="pt-PT" sz="1300"/>
              <a:pPr eaLnBrk="1" hangingPunct="1"/>
              <a:t>41</a:t>
            </a:fld>
            <a:endParaRPr lang="fr-FR" altLang="pt-PT" sz="130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24315939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83887" indent="-301495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05979" indent="-241196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88371" indent="-241196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70763" indent="-241196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53154" indent="-24119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35546" indent="-24119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17938" indent="-24119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00330" indent="-24119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50B9039-696D-4C93-9301-7179EA09ECDF}" type="slidenum">
              <a:rPr lang="fr-FR" altLang="pt-PT" sz="1300"/>
              <a:pPr eaLnBrk="1" hangingPunct="1"/>
              <a:t>42</a:t>
            </a:fld>
            <a:endParaRPr lang="fr-FR" altLang="pt-PT" sz="130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16520911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83887" indent="-301495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05979" indent="-241196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88371" indent="-241196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70763" indent="-241196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53154" indent="-24119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35546" indent="-24119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17938" indent="-24119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00330" indent="-24119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CA574591-6FE9-42E9-B415-6997310D0CD8}" type="slidenum">
              <a:rPr lang="fr-FR" altLang="pt-PT" sz="1300"/>
              <a:pPr eaLnBrk="1" hangingPunct="1"/>
              <a:t>43</a:t>
            </a:fld>
            <a:endParaRPr lang="fr-FR" altLang="pt-PT" sz="130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3273001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83887" indent="-301495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05979" indent="-241196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88371" indent="-241196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70763" indent="-241196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53154" indent="-24119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35546" indent="-24119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17938" indent="-24119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00330" indent="-24119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40ABF0B-0CDC-45FE-AE5F-B58D290050C8}" type="slidenum">
              <a:rPr lang="fr-FR" altLang="pt-PT" sz="1300"/>
              <a:pPr eaLnBrk="1" hangingPunct="1"/>
              <a:t>29</a:t>
            </a:fld>
            <a:endParaRPr lang="fr-FR" altLang="pt-PT" sz="13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1434077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83887" indent="-301495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05979" indent="-241196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88371" indent="-241196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70763" indent="-241196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53154" indent="-24119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35546" indent="-24119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17938" indent="-24119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00330" indent="-24119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DFFF982E-D589-4FB2-B740-00ABDA04FCBB}" type="slidenum">
              <a:rPr lang="fr-FR" altLang="pt-PT" sz="1300"/>
              <a:pPr eaLnBrk="1" hangingPunct="1"/>
              <a:t>30</a:t>
            </a:fld>
            <a:endParaRPr lang="fr-FR" altLang="pt-PT" sz="1300"/>
          </a:p>
        </p:txBody>
      </p:sp>
      <p:sp>
        <p:nvSpPr>
          <p:cNvPr id="6041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36849445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83887" indent="-301495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05979" indent="-241196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88371" indent="-241196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70763" indent="-241196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53154" indent="-24119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35546" indent="-24119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17938" indent="-24119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00330" indent="-24119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79F6ED00-702C-4900-8075-72D581BE8C1A}" type="slidenum">
              <a:rPr lang="fr-FR" altLang="pt-PT" sz="1300"/>
              <a:pPr eaLnBrk="1" hangingPunct="1"/>
              <a:t>31</a:t>
            </a:fld>
            <a:endParaRPr lang="fr-FR" altLang="pt-PT" sz="1300"/>
          </a:p>
        </p:txBody>
      </p:sp>
      <p:sp>
        <p:nvSpPr>
          <p:cNvPr id="6246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17955901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83887" indent="-301495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05979" indent="-241196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88371" indent="-241196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70763" indent="-241196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53154" indent="-24119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35546" indent="-24119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17938" indent="-24119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00330" indent="-24119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C036E8DA-9017-482E-AB0C-E4208120A476}" type="slidenum">
              <a:rPr lang="fr-FR" altLang="pt-PT" sz="1300"/>
              <a:pPr eaLnBrk="1" hangingPunct="1"/>
              <a:t>32</a:t>
            </a:fld>
            <a:endParaRPr lang="fr-FR" altLang="pt-PT" sz="130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37766462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83887" indent="-301495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05979" indent="-241196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88371" indent="-241196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70763" indent="-241196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53154" indent="-24119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35546" indent="-24119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17938" indent="-24119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00330" indent="-24119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AAF70659-D732-4720-BCAD-A4954E2D59AC}" type="slidenum">
              <a:rPr lang="fr-FR" altLang="pt-PT" sz="1300"/>
              <a:pPr eaLnBrk="1" hangingPunct="1"/>
              <a:t>33</a:t>
            </a:fld>
            <a:endParaRPr lang="fr-FR" altLang="pt-PT" sz="1300"/>
          </a:p>
        </p:txBody>
      </p:sp>
      <p:sp>
        <p:nvSpPr>
          <p:cNvPr id="6451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28265346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83887" indent="-301495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05979" indent="-241196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88371" indent="-241196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70763" indent="-241196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53154" indent="-24119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35546" indent="-24119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17938" indent="-24119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00330" indent="-24119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5D36F4B7-7BEF-4029-801B-861998970B95}" type="slidenum">
              <a:rPr lang="fr-FR" altLang="pt-PT" sz="1300"/>
              <a:pPr eaLnBrk="1" hangingPunct="1"/>
              <a:t>34</a:t>
            </a:fld>
            <a:endParaRPr lang="fr-FR" altLang="pt-PT" sz="1300"/>
          </a:p>
        </p:txBody>
      </p:sp>
      <p:sp>
        <p:nvSpPr>
          <p:cNvPr id="6553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39229428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83887" indent="-301495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05979" indent="-241196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88371" indent="-241196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70763" indent="-241196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53154" indent="-24119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35546" indent="-24119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17938" indent="-24119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00330" indent="-24119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FD0C36E-A890-44C0-8D43-C70D53678AAB}" type="slidenum">
              <a:rPr lang="fr-FR" altLang="pt-PT" sz="1300"/>
              <a:pPr eaLnBrk="1" hangingPunct="1"/>
              <a:t>35</a:t>
            </a:fld>
            <a:endParaRPr lang="fr-FR" altLang="pt-PT" sz="1300"/>
          </a:p>
        </p:txBody>
      </p:sp>
      <p:sp>
        <p:nvSpPr>
          <p:cNvPr id="6656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9048010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83887" indent="-301495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05979" indent="-241196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88371" indent="-241196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70763" indent="-241196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53154" indent="-24119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35546" indent="-24119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17938" indent="-24119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00330" indent="-24119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C04F79C6-4671-438D-9C02-70992FCA0635}" type="slidenum">
              <a:rPr lang="fr-FR" altLang="pt-PT" sz="1300"/>
              <a:pPr eaLnBrk="1" hangingPunct="1"/>
              <a:t>36</a:t>
            </a:fld>
            <a:endParaRPr lang="fr-FR" altLang="pt-PT" sz="130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4078777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102240" y="2386744"/>
            <a:ext cx="693952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4352544"/>
            <a:ext cx="5101209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866EB-6B7A-40EB-95EA-1AABFC419FBE}" type="datetimeFigureOut">
              <a:rPr lang="pt-PT" smtClean="0"/>
              <a:t>13/12/2018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7B71D-BCC3-4EE0-91AD-4055880BBAC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988145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866EB-6B7A-40EB-95EA-1AABFC419FBE}" type="datetimeFigureOut">
              <a:rPr lang="pt-PT" smtClean="0"/>
              <a:t>13/12/2018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7B71D-BCC3-4EE0-91AD-4055880BBAC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07739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9834" y="937260"/>
            <a:ext cx="1053966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6046" y="937260"/>
            <a:ext cx="4716174" cy="49834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866EB-6B7A-40EB-95EA-1AABFC419FBE}" type="datetimeFigureOut">
              <a:rPr lang="pt-PT" smtClean="0"/>
              <a:t>13/12/2018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7B71D-BCC3-4EE0-91AD-4055880BBAC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22208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866EB-6B7A-40EB-95EA-1AABFC419FBE}" type="datetimeFigureOut">
              <a:rPr lang="pt-PT" smtClean="0"/>
              <a:t>13/12/2018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7B71D-BCC3-4EE0-91AD-4055880BBAC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46925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106424" y="2386744"/>
            <a:ext cx="6940296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1396" y="4352465"/>
            <a:ext cx="5101209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900">
                <a:solidFill>
                  <a:schemeClr val="tx1"/>
                </a:solidFill>
              </a:defRPr>
            </a:lvl1pPr>
            <a:lvl2pPr marL="45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866EB-6B7A-40EB-95EA-1AABFC419FBE}" type="datetimeFigureOut">
              <a:rPr lang="pt-PT" smtClean="0"/>
              <a:t>13/12/2018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7B71D-BCC3-4EE0-91AD-4055880BBAC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389096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2239" y="2638044"/>
            <a:ext cx="3288023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737" y="2638044"/>
            <a:ext cx="3290516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866EB-6B7A-40EB-95EA-1AABFC419FBE}" type="datetimeFigureOut">
              <a:rPr lang="pt-PT" smtClean="0"/>
              <a:t>13/12/2018</a:t>
            </a:fld>
            <a:endParaRPr lang="pt-PT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7B71D-BCC3-4EE0-91AD-4055880BBAC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68296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2239" y="2313434"/>
            <a:ext cx="3288024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2239" y="3143250"/>
            <a:ext cx="3288024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737" y="3143250"/>
            <a:ext cx="3290516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3737" y="2313434"/>
            <a:ext cx="3290516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866EB-6B7A-40EB-95EA-1AABFC419FBE}" type="datetimeFigureOut">
              <a:rPr lang="pt-PT" smtClean="0"/>
              <a:t>13/12/2018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7B71D-BCC3-4EE0-91AD-4055880BBAC3}" type="slidenum">
              <a:rPr lang="pt-PT" smtClean="0"/>
              <a:t>‹#›</a:t>
            </a:fld>
            <a:endParaRPr lang="pt-PT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460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866EB-6B7A-40EB-95EA-1AABFC419FBE}" type="datetimeFigureOut">
              <a:rPr lang="pt-PT" smtClean="0"/>
              <a:t>13/12/2018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7B71D-BCC3-4EE0-91AD-4055880BBAC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10688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866EB-6B7A-40EB-95EA-1AABFC419FBE}" type="datetimeFigureOut">
              <a:rPr lang="pt-PT" smtClean="0"/>
              <a:t>13/12/2018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7B71D-BCC3-4EE0-91AD-4055880BBAC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89027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703" y="2243829"/>
            <a:ext cx="3290594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060" y="804672"/>
            <a:ext cx="361188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8"/>
            <a:ext cx="284607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866EB-6B7A-40EB-95EA-1AABFC419FBE}" type="datetimeFigureOut">
              <a:rPr lang="pt-PT" smtClean="0"/>
              <a:t>13/12/2018</a:t>
            </a:fld>
            <a:endParaRPr lang="pt-PT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40703" y="6236208"/>
            <a:ext cx="3806398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t-PT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7B71D-BCC3-4EE0-91AD-4055880BBAC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8034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" y="0"/>
            <a:ext cx="4571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080" y="2243828"/>
            <a:ext cx="3291840" cy="114300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="ctr" anchorCtr="1">
            <a:no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-42172"/>
            <a:ext cx="4576573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9"/>
            <a:ext cx="284607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804866EB-6B7A-40EB-95EA-1AABFC419FBE}" type="datetimeFigureOut">
              <a:rPr lang="pt-PT" smtClean="0"/>
              <a:t>13/12/2018</a:t>
            </a:fld>
            <a:endParaRPr lang="pt-PT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40080" y="6236208"/>
            <a:ext cx="3803904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t-PT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7B71D-BCC3-4EE0-91AD-4055880BBAC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01477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606045" y="964692"/>
            <a:ext cx="5937755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045" y="2638045"/>
            <a:ext cx="5937755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78943" y="6238816"/>
            <a:ext cx="2065310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804866EB-6B7A-40EB-95EA-1AABFC419FBE}" type="datetimeFigureOut">
              <a:rPr lang="pt-PT" smtClean="0"/>
              <a:t>13/12/2018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2239" y="6236208"/>
            <a:ext cx="4556664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011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727B71D-BCC3-4EE0-91AD-4055880BBAC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00050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-bloggers.com/agent-based-models-and-rnetlogo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hyperlink" Target="https://marcosmolla.wordpress.com/2015/07/16/an-introduction-to-agent-based-modelling-in-r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oleObject" Target="../embeddings/oleObject1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4.wmf"/><Relationship Id="rId5" Type="http://schemas.openxmlformats.org/officeDocument/2006/relationships/image" Target="../media/image33.wmf"/><Relationship Id="rId4" Type="http://schemas.openxmlformats.org/officeDocument/2006/relationships/oleObject" Target="../embeddings/oleObject2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2.wmf"/><Relationship Id="rId5" Type="http://schemas.openxmlformats.org/officeDocument/2006/relationships/image" Target="../media/image35.wmf"/><Relationship Id="rId4" Type="http://schemas.openxmlformats.org/officeDocument/2006/relationships/oleObject" Target="../embeddings/oleObject3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37.wmf"/><Relationship Id="rId4" Type="http://schemas.openxmlformats.org/officeDocument/2006/relationships/oleObject" Target="../embeddings/oleObject4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image" Target="../media/image44.wmf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41.wmf"/><Relationship Id="rId12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43.wmf"/><Relationship Id="rId5" Type="http://schemas.openxmlformats.org/officeDocument/2006/relationships/image" Target="../media/image40.wmf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6.bin"/><Relationship Id="rId9" Type="http://schemas.openxmlformats.org/officeDocument/2006/relationships/image" Target="../media/image42.wmf"/><Relationship Id="rId14" Type="http://schemas.openxmlformats.org/officeDocument/2006/relationships/oleObject" Target="../embeddings/oleObject11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6.png"/><Relationship Id="rId5" Type="http://schemas.openxmlformats.org/officeDocument/2006/relationships/image" Target="../media/image45.wmf"/><Relationship Id="rId4" Type="http://schemas.openxmlformats.org/officeDocument/2006/relationships/oleObject" Target="../embeddings/oleObject12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4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48.wmf"/><Relationship Id="rId4" Type="http://schemas.openxmlformats.org/officeDocument/2006/relationships/oleObject" Target="../embeddings/oleObject13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5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3.wmf"/><Relationship Id="rId5" Type="http://schemas.openxmlformats.org/officeDocument/2006/relationships/image" Target="../media/image52.wmf"/><Relationship Id="rId10" Type="http://schemas.openxmlformats.org/officeDocument/2006/relationships/image" Target="../media/image55.wmf"/><Relationship Id="rId4" Type="http://schemas.openxmlformats.org/officeDocument/2006/relationships/image" Target="../media/image51.wmf"/><Relationship Id="rId9" Type="http://schemas.openxmlformats.org/officeDocument/2006/relationships/image" Target="../media/image48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3" Type="http://schemas.openxmlformats.org/officeDocument/2006/relationships/notesSlide" Target="../notesSlides/notesSlide15.xml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7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59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hyperlink" Target="https://www.researchgate.net/post/What_are_the_better_packages_available_in_R_for_fuzzy_logic_calculation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5E9B9-8026-4568-8E2C-AFB369A9DC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AuLA</a:t>
            </a:r>
            <a:r>
              <a:rPr lang="en-US" dirty="0"/>
              <a:t> 21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453643-764D-443E-B4C8-A388E9EA70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21394" y="4497714"/>
            <a:ext cx="5101209" cy="1239894"/>
          </a:xfrm>
        </p:spPr>
        <p:txBody>
          <a:bodyPr/>
          <a:lstStyle/>
          <a:p>
            <a:r>
              <a:rPr lang="en-US" dirty="0"/>
              <a:t>12 </a:t>
            </a:r>
            <a:r>
              <a:rPr lang="en-US" dirty="0" err="1"/>
              <a:t>Dezembro</a:t>
            </a:r>
            <a:r>
              <a:rPr lang="en-US" dirty="0"/>
              <a:t> 2018 – 14:00-17:00 – </a:t>
            </a:r>
            <a:r>
              <a:rPr lang="en-US" dirty="0" err="1"/>
              <a:t>sala</a:t>
            </a:r>
            <a:r>
              <a:rPr lang="en-US" dirty="0"/>
              <a:t> 2.3.37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679069-B534-4D17-A6FE-FD798B35E0B7}"/>
              </a:ext>
            </a:extLst>
          </p:cNvPr>
          <p:cNvSpPr txBox="1"/>
          <p:nvPr/>
        </p:nvSpPr>
        <p:spPr>
          <a:xfrm>
            <a:off x="1833154" y="1026475"/>
            <a:ext cx="54776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/>
              <a:t>Modelação</a:t>
            </a:r>
            <a:r>
              <a:rPr lang="en-US" sz="3600" dirty="0"/>
              <a:t> </a:t>
            </a:r>
            <a:r>
              <a:rPr lang="en-US" sz="3600" dirty="0" err="1"/>
              <a:t>Ecológica</a:t>
            </a:r>
            <a:endParaRPr lang="en-US" sz="3600" dirty="0"/>
          </a:p>
          <a:p>
            <a:pPr algn="ctr"/>
            <a:endParaRPr lang="en-US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172F12-2D6F-474B-B79B-4B70434B74BD}"/>
              </a:ext>
            </a:extLst>
          </p:cNvPr>
          <p:cNvSpPr txBox="1"/>
          <p:nvPr/>
        </p:nvSpPr>
        <p:spPr>
          <a:xfrm>
            <a:off x="3065415" y="5556327"/>
            <a:ext cx="3013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Tiago A. Marques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043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8197" y="1493460"/>
            <a:ext cx="8602112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/>
              <a:t>Plataformas mais comuns de desenvolvimento de IBM: </a:t>
            </a:r>
            <a:r>
              <a:rPr lang="pt-PT" sz="2400" b="1" i="1" dirty="0"/>
              <a:t>N</a:t>
            </a:r>
            <a:r>
              <a:rPr lang="pt-PT" sz="2100" b="1" i="1" dirty="0"/>
              <a:t>etLogo </a:t>
            </a:r>
            <a:r>
              <a:rPr lang="pt-PT" sz="2100" dirty="0"/>
              <a:t> 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endParaRPr lang="pt-PT" sz="2100" dirty="0"/>
          </a:p>
        </p:txBody>
      </p:sp>
      <p:sp>
        <p:nvSpPr>
          <p:cNvPr id="8" name="Rectangle 7"/>
          <p:cNvSpPr/>
          <p:nvPr/>
        </p:nvSpPr>
        <p:spPr>
          <a:xfrm>
            <a:off x="0" y="844177"/>
            <a:ext cx="9144000" cy="5402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>
              <a:solidFill>
                <a:schemeClr val="bg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1384419"/>
            <a:ext cx="9144000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8962" y="895007"/>
            <a:ext cx="3798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dirty="0">
                <a:solidFill>
                  <a:schemeClr val="bg1"/>
                </a:solidFill>
              </a:rPr>
              <a:t>Desenvolvimento de um IBM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4248" t="9207" r="16034" b="6301"/>
          <a:stretch/>
        </p:blipFill>
        <p:spPr>
          <a:xfrm>
            <a:off x="1811509" y="2121203"/>
            <a:ext cx="5635487" cy="3841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011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8197" y="1493460"/>
            <a:ext cx="8602112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/>
              <a:t>Plataformas mais comuns de desenvolvimento de IBM: </a:t>
            </a:r>
            <a:r>
              <a:rPr lang="pt-PT" sz="2400" b="1" i="1" dirty="0"/>
              <a:t>CORMAS</a:t>
            </a:r>
            <a:endParaRPr lang="pt-PT" sz="2100" i="1" dirty="0"/>
          </a:p>
          <a:p>
            <a:pPr marL="685800" lvl="1" indent="-342900">
              <a:buFont typeface="Arial" panose="020B0604020202020204" pitchFamily="34" charset="0"/>
              <a:buChar char="•"/>
            </a:pPr>
            <a:endParaRPr lang="pt-PT" sz="2100" dirty="0"/>
          </a:p>
        </p:txBody>
      </p:sp>
      <p:sp>
        <p:nvSpPr>
          <p:cNvPr id="8" name="Rectangle 7"/>
          <p:cNvSpPr/>
          <p:nvPr/>
        </p:nvSpPr>
        <p:spPr>
          <a:xfrm>
            <a:off x="0" y="844177"/>
            <a:ext cx="9144000" cy="5402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>
              <a:solidFill>
                <a:schemeClr val="bg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1384419"/>
            <a:ext cx="9144000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8962" y="895007"/>
            <a:ext cx="3798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dirty="0">
                <a:solidFill>
                  <a:schemeClr val="bg1"/>
                </a:solidFill>
              </a:rPr>
              <a:t>Desenvolvimento de um IBM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8320" r="1482" b="14456"/>
          <a:stretch/>
        </p:blipFill>
        <p:spPr>
          <a:xfrm>
            <a:off x="723852" y="2488424"/>
            <a:ext cx="7810801" cy="3443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7874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4780FB1-FF56-4AC7-9AF2-A867A825BE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" y="3429000"/>
            <a:ext cx="5909978" cy="287075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B8766CD-3276-43FC-9F4C-8BBCDE4C37E3}"/>
              </a:ext>
            </a:extLst>
          </p:cNvPr>
          <p:cNvSpPr/>
          <p:nvPr/>
        </p:nvSpPr>
        <p:spPr>
          <a:xfrm>
            <a:off x="3126439" y="6367993"/>
            <a:ext cx="94295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https://www.r-bloggers.com/agent-based-models-and-rnetlogo/</a:t>
            </a:r>
            <a:endParaRPr lang="en-US" sz="1200" dirty="0"/>
          </a:p>
          <a:p>
            <a:r>
              <a:rPr lang="en-US" sz="1200" dirty="0">
                <a:hlinkClick r:id="rId4"/>
              </a:rPr>
              <a:t>https://marcosmolla.wordpress.com/2015/07/16/an-introduction-to-agent-based-modelling-in-r/</a:t>
            </a:r>
            <a:endParaRPr lang="en-US" sz="1200" dirty="0"/>
          </a:p>
          <a:p>
            <a:endParaRPr lang="en-US" sz="1200" dirty="0"/>
          </a:p>
          <a:p>
            <a:endParaRPr lang="en-US" sz="1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93178C-F729-4B36-B314-A37010BFAB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450" y="148314"/>
            <a:ext cx="4400550" cy="23907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5F4D64B-CD43-42D2-802E-29990A2084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12693" y="984777"/>
            <a:ext cx="4659857" cy="31086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B8C20F-339E-4822-83A0-27D16493F745}"/>
              </a:ext>
            </a:extLst>
          </p:cNvPr>
          <p:cNvSpPr txBox="1"/>
          <p:nvPr/>
        </p:nvSpPr>
        <p:spPr>
          <a:xfrm>
            <a:off x="6642621" y="4916215"/>
            <a:ext cx="21328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And I guess one can simply code it from scratch!</a:t>
            </a:r>
          </a:p>
        </p:txBody>
      </p:sp>
    </p:spTree>
    <p:extLst>
      <p:ext uri="{BB962C8B-B14F-4D97-AF65-F5344CB8AC3E}">
        <p14:creationId xmlns:p14="http://schemas.microsoft.com/office/powerpoint/2010/main" val="31508795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F6E5DB4-9D84-4411-96B3-C7DA96D5D1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" y="881062"/>
            <a:ext cx="7696200" cy="509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6200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87007" y="3849778"/>
            <a:ext cx="31021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700" dirty="0"/>
              <a:t>Modelação Ecológica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2181639" y="4465155"/>
            <a:ext cx="6097657" cy="29818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391146" y="4658828"/>
            <a:ext cx="5888150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PT" sz="4500" dirty="0"/>
              <a:t>Modelos de </a:t>
            </a:r>
            <a:r>
              <a:rPr lang="pt-PT" sz="4500"/>
              <a:t>lógica difusa</a:t>
            </a:r>
            <a:endParaRPr lang="pt-PT" sz="4500" dirty="0"/>
          </a:p>
        </p:txBody>
      </p:sp>
    </p:spTree>
    <p:extLst>
      <p:ext uri="{BB962C8B-B14F-4D97-AF65-F5344CB8AC3E}">
        <p14:creationId xmlns:p14="http://schemas.microsoft.com/office/powerpoint/2010/main" val="20230593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1DE3695-BA3F-4B78-9A94-CF39187394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687" y="180975"/>
            <a:ext cx="8048625" cy="32480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9E8B449-E224-4D31-8B86-EF7455FA56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949" y="3609975"/>
            <a:ext cx="8420100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3372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5009" y="1724743"/>
            <a:ext cx="7916822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50" dirty="0"/>
              <a:t>Os </a:t>
            </a:r>
            <a:r>
              <a:rPr lang="fr-FR" sz="2250" dirty="0" err="1"/>
              <a:t>modelos</a:t>
            </a:r>
            <a:r>
              <a:rPr lang="fr-FR" sz="2250" dirty="0"/>
              <a:t> de </a:t>
            </a:r>
            <a:r>
              <a:rPr lang="fr-FR" sz="2250" dirty="0" err="1"/>
              <a:t>lógica</a:t>
            </a:r>
            <a:r>
              <a:rPr lang="fr-FR" sz="2250" dirty="0"/>
              <a:t> </a:t>
            </a:r>
            <a:r>
              <a:rPr lang="fr-FR" sz="2250" dirty="0" err="1"/>
              <a:t>difusa</a:t>
            </a:r>
            <a:r>
              <a:rPr lang="fr-FR" sz="2250" dirty="0"/>
              <a:t> </a:t>
            </a:r>
            <a:r>
              <a:rPr lang="fr-FR" sz="2250" dirty="0" err="1"/>
              <a:t>constituem</a:t>
            </a:r>
            <a:r>
              <a:rPr lang="fr-FR" sz="2250" dirty="0"/>
              <a:t> </a:t>
            </a:r>
            <a:r>
              <a:rPr lang="fr-FR" sz="2250" dirty="0" err="1"/>
              <a:t>uma</a:t>
            </a:r>
            <a:r>
              <a:rPr lang="fr-FR" sz="2250" dirty="0"/>
              <a:t> </a:t>
            </a:r>
            <a:r>
              <a:rPr lang="fr-FR" sz="2250" dirty="0" err="1"/>
              <a:t>alternativa</a:t>
            </a:r>
            <a:r>
              <a:rPr lang="fr-FR" sz="2250" dirty="0"/>
              <a:t> para a </a:t>
            </a:r>
            <a:r>
              <a:rPr lang="fr-FR" sz="2250" dirty="0" err="1"/>
              <a:t>representação</a:t>
            </a:r>
            <a:r>
              <a:rPr lang="fr-FR" sz="2250" dirty="0"/>
              <a:t> de </a:t>
            </a:r>
            <a:r>
              <a:rPr lang="fr-FR" sz="2250" dirty="0" err="1"/>
              <a:t>sistemas</a:t>
            </a:r>
            <a:r>
              <a:rPr lang="fr-FR" sz="2250" dirty="0"/>
              <a:t> </a:t>
            </a:r>
            <a:r>
              <a:rPr lang="fr-FR" sz="2250" dirty="0" err="1"/>
              <a:t>complexos</a:t>
            </a:r>
            <a:r>
              <a:rPr lang="fr-FR" sz="2250" dirty="0"/>
              <a:t>.</a:t>
            </a:r>
          </a:p>
          <a:p>
            <a:endParaRPr lang="fr-FR" sz="2250" dirty="0"/>
          </a:p>
          <a:p>
            <a:r>
              <a:rPr lang="fr-FR" sz="2250" dirty="0" err="1"/>
              <a:t>Surgiram</a:t>
            </a:r>
            <a:r>
              <a:rPr lang="fr-FR" sz="2250" dirty="0"/>
              <a:t> nos </a:t>
            </a:r>
            <a:r>
              <a:rPr lang="fr-FR" sz="2250" dirty="0" err="1"/>
              <a:t>anos</a:t>
            </a:r>
            <a:r>
              <a:rPr lang="fr-FR" sz="2250" dirty="0"/>
              <a:t> 1960 e </a:t>
            </a:r>
            <a:r>
              <a:rPr lang="fr-FR" sz="2250" dirty="0" err="1"/>
              <a:t>tiveram</a:t>
            </a:r>
            <a:r>
              <a:rPr lang="fr-FR" sz="2250" dirty="0"/>
              <a:t> grande </a:t>
            </a:r>
            <a:r>
              <a:rPr lang="fr-FR" sz="2250" dirty="0" err="1"/>
              <a:t>desenvolvimento</a:t>
            </a:r>
            <a:r>
              <a:rPr lang="fr-FR" sz="2250" dirty="0"/>
              <a:t> na </a:t>
            </a:r>
            <a:r>
              <a:rPr lang="fr-FR" sz="2250" dirty="0" err="1"/>
              <a:t>década</a:t>
            </a:r>
            <a:r>
              <a:rPr lang="fr-FR" sz="2250" dirty="0"/>
              <a:t> de 1980.</a:t>
            </a:r>
          </a:p>
          <a:p>
            <a:endParaRPr lang="fr-FR" sz="2250" dirty="0"/>
          </a:p>
          <a:p>
            <a:r>
              <a:rPr lang="fr-FR" sz="2250" dirty="0" err="1"/>
              <a:t>Em</a:t>
            </a:r>
            <a:r>
              <a:rPr lang="fr-FR" sz="2250" dirty="0"/>
              <a:t> </a:t>
            </a:r>
            <a:r>
              <a:rPr lang="fr-FR" sz="2250" dirty="0" err="1"/>
              <a:t>vez</a:t>
            </a:r>
            <a:r>
              <a:rPr lang="fr-FR" sz="2250" dirty="0"/>
              <a:t> de </a:t>
            </a:r>
            <a:r>
              <a:rPr lang="fr-FR" sz="2250" dirty="0" err="1"/>
              <a:t>variáveis</a:t>
            </a:r>
            <a:r>
              <a:rPr lang="fr-FR" sz="2250" dirty="0"/>
              <a:t> </a:t>
            </a:r>
            <a:r>
              <a:rPr lang="fr-FR" sz="2250" dirty="0" err="1"/>
              <a:t>numéricas</a:t>
            </a:r>
            <a:r>
              <a:rPr lang="fr-FR" sz="2250" dirty="0"/>
              <a:t> e de </a:t>
            </a:r>
            <a:r>
              <a:rPr lang="fr-FR" sz="2250" dirty="0" err="1"/>
              <a:t>fórmulas</a:t>
            </a:r>
            <a:r>
              <a:rPr lang="fr-FR" sz="2250" dirty="0"/>
              <a:t> </a:t>
            </a:r>
            <a:r>
              <a:rPr lang="fr-FR" sz="2250" dirty="0" err="1"/>
              <a:t>matemáticas</a:t>
            </a:r>
            <a:r>
              <a:rPr lang="fr-FR" sz="2250" dirty="0"/>
              <a:t>, </a:t>
            </a:r>
            <a:r>
              <a:rPr lang="fr-FR" sz="2250" dirty="0" err="1"/>
              <a:t>utilizam</a:t>
            </a:r>
            <a:r>
              <a:rPr lang="fr-FR" sz="2250" dirty="0"/>
              <a:t> </a:t>
            </a:r>
            <a:r>
              <a:rPr lang="fr-FR" sz="2250" dirty="0" err="1"/>
              <a:t>expressões</a:t>
            </a:r>
            <a:r>
              <a:rPr lang="fr-FR" sz="2250" dirty="0"/>
              <a:t> </a:t>
            </a:r>
            <a:r>
              <a:rPr lang="fr-FR" sz="2250" dirty="0" err="1"/>
              <a:t>linguísticas</a:t>
            </a:r>
            <a:r>
              <a:rPr lang="fr-FR" sz="2250" dirty="0"/>
              <a:t>, </a:t>
            </a:r>
            <a:r>
              <a:rPr lang="fr-FR" sz="2250" dirty="0" err="1"/>
              <a:t>conhecimento</a:t>
            </a:r>
            <a:r>
              <a:rPr lang="fr-FR" sz="2250" dirty="0"/>
              <a:t> </a:t>
            </a:r>
            <a:r>
              <a:rPr lang="fr-FR" sz="2250" dirty="0" err="1"/>
              <a:t>empírico</a:t>
            </a:r>
            <a:r>
              <a:rPr lang="fr-FR" sz="2250" dirty="0"/>
              <a:t> ou de </a:t>
            </a:r>
            <a:r>
              <a:rPr lang="fr-FR" sz="2250" dirty="0" err="1"/>
              <a:t>bom</a:t>
            </a:r>
            <a:r>
              <a:rPr lang="fr-FR" sz="2250" dirty="0"/>
              <a:t> </a:t>
            </a:r>
            <a:r>
              <a:rPr lang="fr-FR" sz="2250" dirty="0" err="1"/>
              <a:t>senso</a:t>
            </a:r>
            <a:r>
              <a:rPr lang="fr-FR" sz="2250" dirty="0"/>
              <a:t> e </a:t>
            </a:r>
            <a:r>
              <a:rPr lang="fr-FR" sz="2250" dirty="0" err="1"/>
              <a:t>lógica</a:t>
            </a:r>
            <a:r>
              <a:rPr lang="fr-FR" sz="2250" dirty="0"/>
              <a:t>.</a:t>
            </a:r>
          </a:p>
          <a:p>
            <a:endParaRPr lang="fr-FR" sz="2250" dirty="0"/>
          </a:p>
          <a:p>
            <a:r>
              <a:rPr lang="fr-FR" sz="2250" dirty="0"/>
              <a:t>A </a:t>
            </a:r>
            <a:r>
              <a:rPr lang="fr-FR" sz="2250" dirty="0" err="1"/>
              <a:t>lógica</a:t>
            </a:r>
            <a:r>
              <a:rPr lang="fr-FR" sz="2250" dirty="0"/>
              <a:t> </a:t>
            </a:r>
            <a:r>
              <a:rPr lang="fr-FR" sz="2250" dirty="0" err="1"/>
              <a:t>difusa</a:t>
            </a:r>
            <a:r>
              <a:rPr lang="fr-FR" sz="2250" dirty="0"/>
              <a:t> tenta </a:t>
            </a:r>
            <a:r>
              <a:rPr lang="fr-FR" sz="2250" dirty="0" err="1"/>
              <a:t>introduzir</a:t>
            </a:r>
            <a:r>
              <a:rPr lang="fr-FR" sz="2250" dirty="0"/>
              <a:t> </a:t>
            </a:r>
            <a:r>
              <a:rPr lang="fr-FR" sz="2250" dirty="0" err="1"/>
              <a:t>sentido</a:t>
            </a:r>
            <a:r>
              <a:rPr lang="fr-FR" sz="2250" dirty="0"/>
              <a:t> </a:t>
            </a:r>
            <a:r>
              <a:rPr lang="fr-FR" sz="2250" dirty="0" err="1"/>
              <a:t>em</a:t>
            </a:r>
            <a:r>
              <a:rPr lang="fr-FR" sz="2250" dirty="0"/>
              <a:t> </a:t>
            </a:r>
            <a:r>
              <a:rPr lang="fr-FR" sz="2250" dirty="0" err="1"/>
              <a:t>conceitos</a:t>
            </a:r>
            <a:r>
              <a:rPr lang="fr-FR" sz="2250" dirty="0"/>
              <a:t> </a:t>
            </a:r>
            <a:r>
              <a:rPr lang="fr-FR" sz="2250" dirty="0" err="1"/>
              <a:t>imprecisos</a:t>
            </a:r>
            <a:r>
              <a:rPr lang="fr-FR" sz="2250" dirty="0"/>
              <a:t> e usa a </a:t>
            </a:r>
            <a:r>
              <a:rPr lang="fr-FR" sz="2250" dirty="0" err="1"/>
              <a:t>incerteza</a:t>
            </a:r>
            <a:r>
              <a:rPr lang="fr-FR" sz="2250" dirty="0"/>
              <a:t> </a:t>
            </a:r>
            <a:r>
              <a:rPr lang="fr-FR" sz="2250" dirty="0" err="1"/>
              <a:t>como</a:t>
            </a:r>
            <a:r>
              <a:rPr lang="fr-FR" sz="2250" dirty="0"/>
              <a:t> </a:t>
            </a:r>
            <a:r>
              <a:rPr lang="fr-FR" sz="2250" dirty="0" err="1"/>
              <a:t>uma</a:t>
            </a:r>
            <a:r>
              <a:rPr lang="fr-FR" sz="2250" dirty="0"/>
              <a:t> fonte de </a:t>
            </a:r>
            <a:r>
              <a:rPr lang="fr-FR" sz="2250" dirty="0" err="1"/>
              <a:t>informação</a:t>
            </a:r>
            <a:r>
              <a:rPr lang="fr-FR" sz="2250" dirty="0"/>
              <a:t> </a:t>
            </a:r>
            <a:r>
              <a:rPr lang="fr-FR" sz="2250" dirty="0" err="1"/>
              <a:t>adicional</a:t>
            </a:r>
            <a:r>
              <a:rPr lang="fr-FR" sz="2250" dirty="0"/>
              <a:t>.</a:t>
            </a:r>
          </a:p>
          <a:p>
            <a:endParaRPr lang="fr-FR" sz="2250" dirty="0"/>
          </a:p>
          <a:p>
            <a:endParaRPr lang="fr-FR" sz="2250" dirty="0"/>
          </a:p>
        </p:txBody>
      </p:sp>
      <p:sp>
        <p:nvSpPr>
          <p:cNvPr id="2" name="Rectangle 1"/>
          <p:cNvSpPr/>
          <p:nvPr/>
        </p:nvSpPr>
        <p:spPr>
          <a:xfrm>
            <a:off x="0" y="844177"/>
            <a:ext cx="9144000" cy="5402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961" y="895007"/>
            <a:ext cx="2153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dirty="0">
                <a:solidFill>
                  <a:schemeClr val="bg1"/>
                </a:solidFill>
              </a:rPr>
              <a:t>Enquadramento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384419"/>
            <a:ext cx="9144000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0920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9675" y="1873830"/>
            <a:ext cx="825775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A </a:t>
            </a:r>
            <a:r>
              <a:rPr lang="fr-FR" sz="2400" err="1"/>
              <a:t>lógica</a:t>
            </a:r>
            <a:r>
              <a:rPr lang="fr-FR" sz="2400"/>
              <a:t> difusa </a:t>
            </a:r>
            <a:r>
              <a:rPr lang="fr-FR" sz="2400" dirty="0" err="1"/>
              <a:t>introduz</a:t>
            </a:r>
            <a:r>
              <a:rPr lang="fr-FR" sz="2400" dirty="0"/>
              <a:t> o </a:t>
            </a:r>
            <a:r>
              <a:rPr lang="fr-FR" sz="2400" dirty="0" err="1"/>
              <a:t>conceito</a:t>
            </a:r>
            <a:r>
              <a:rPr lang="fr-FR" sz="2400" dirty="0"/>
              <a:t> de </a:t>
            </a:r>
            <a:r>
              <a:rPr lang="fr-FR" sz="2400" dirty="0" err="1"/>
              <a:t>verdade</a:t>
            </a:r>
            <a:r>
              <a:rPr lang="fr-FR" sz="2400" dirty="0"/>
              <a:t> </a:t>
            </a:r>
            <a:r>
              <a:rPr lang="fr-FR" sz="2400" dirty="0" err="1"/>
              <a:t>parcial</a:t>
            </a:r>
            <a:r>
              <a:rPr lang="fr-FR" sz="2400" dirty="0"/>
              <a:t>: </a:t>
            </a:r>
            <a:r>
              <a:rPr lang="fr-FR" sz="2400" dirty="0" err="1"/>
              <a:t>em</a:t>
            </a:r>
            <a:r>
              <a:rPr lang="fr-FR" sz="2400" dirty="0"/>
              <a:t> </a:t>
            </a:r>
            <a:r>
              <a:rPr lang="fr-FR" sz="2400" dirty="0" err="1"/>
              <a:t>vez</a:t>
            </a:r>
            <a:r>
              <a:rPr lang="fr-FR" sz="2400" dirty="0"/>
              <a:t> de </a:t>
            </a:r>
            <a:r>
              <a:rPr lang="fr-FR" sz="2400" dirty="0" err="1"/>
              <a:t>uma</a:t>
            </a:r>
            <a:r>
              <a:rPr lang="fr-FR" sz="2400" dirty="0"/>
              <a:t> </a:t>
            </a:r>
            <a:r>
              <a:rPr lang="fr-FR" sz="2400" dirty="0" err="1"/>
              <a:t>determinada</a:t>
            </a:r>
            <a:r>
              <a:rPr lang="fr-FR" sz="2400" dirty="0"/>
              <a:t> </a:t>
            </a:r>
            <a:r>
              <a:rPr lang="fr-FR" sz="2400" dirty="0" err="1"/>
              <a:t>afirmação</a:t>
            </a:r>
            <a:r>
              <a:rPr lang="fr-FR" sz="2400" dirty="0"/>
              <a:t> </a:t>
            </a:r>
            <a:r>
              <a:rPr lang="fr-FR" sz="2400" dirty="0" err="1"/>
              <a:t>ser</a:t>
            </a:r>
            <a:r>
              <a:rPr lang="fr-FR" sz="2400" dirty="0"/>
              <a:t> </a:t>
            </a:r>
            <a:r>
              <a:rPr lang="fr-FR" sz="2400" dirty="0" err="1"/>
              <a:t>considerada</a:t>
            </a:r>
            <a:r>
              <a:rPr lang="fr-FR" sz="2400" dirty="0"/>
              <a:t> </a:t>
            </a:r>
            <a:r>
              <a:rPr lang="fr-FR" sz="2400" dirty="0" err="1"/>
              <a:t>falsa</a:t>
            </a:r>
            <a:r>
              <a:rPr lang="fr-FR" sz="2400" dirty="0"/>
              <a:t> ou </a:t>
            </a:r>
            <a:r>
              <a:rPr lang="fr-FR" sz="2400" dirty="0" err="1"/>
              <a:t>verdadeira</a:t>
            </a:r>
            <a:r>
              <a:rPr lang="fr-FR" sz="2400" dirty="0"/>
              <a:t> </a:t>
            </a:r>
            <a:r>
              <a:rPr lang="fr-FR" sz="2400" dirty="0" err="1"/>
              <a:t>como</a:t>
            </a:r>
            <a:r>
              <a:rPr lang="fr-FR" sz="2400" dirty="0"/>
              <a:t> </a:t>
            </a:r>
            <a:r>
              <a:rPr lang="fr-FR" sz="2400" dirty="0" err="1"/>
              <a:t>acontece</a:t>
            </a:r>
            <a:r>
              <a:rPr lang="fr-FR" sz="2400" dirty="0"/>
              <a:t> na </a:t>
            </a:r>
            <a:r>
              <a:rPr lang="fr-FR" sz="2400" dirty="0" err="1"/>
              <a:t>lógica</a:t>
            </a:r>
            <a:r>
              <a:rPr lang="fr-FR" sz="2400" dirty="0"/>
              <a:t> </a:t>
            </a:r>
            <a:r>
              <a:rPr lang="fr-FR" sz="2400" dirty="0" err="1"/>
              <a:t>tradicional</a:t>
            </a:r>
            <a:r>
              <a:rPr lang="fr-FR" sz="2400" dirty="0"/>
              <a:t>, na </a:t>
            </a:r>
            <a:r>
              <a:rPr lang="fr-FR" sz="2400" err="1"/>
              <a:t>lógica</a:t>
            </a:r>
            <a:r>
              <a:rPr lang="fr-FR" sz="2400"/>
              <a:t> difusa </a:t>
            </a:r>
            <a:r>
              <a:rPr lang="fr-FR" sz="2400" dirty="0"/>
              <a:t>a </a:t>
            </a:r>
            <a:r>
              <a:rPr lang="fr-FR" sz="2400" dirty="0" err="1"/>
              <a:t>verdade</a:t>
            </a:r>
            <a:r>
              <a:rPr lang="fr-FR" sz="2400" dirty="0"/>
              <a:t> </a:t>
            </a:r>
            <a:r>
              <a:rPr lang="fr-FR" sz="2400" dirty="0" err="1"/>
              <a:t>parcial</a:t>
            </a:r>
            <a:r>
              <a:rPr lang="fr-FR" sz="2400" dirty="0"/>
              <a:t> é </a:t>
            </a:r>
            <a:r>
              <a:rPr lang="fr-FR" sz="2400" dirty="0" err="1"/>
              <a:t>um</a:t>
            </a:r>
            <a:r>
              <a:rPr lang="fr-FR" sz="2400" dirty="0"/>
              <a:t> </a:t>
            </a:r>
            <a:r>
              <a:rPr lang="fr-FR" sz="2400" dirty="0" err="1"/>
              <a:t>valor</a:t>
            </a:r>
            <a:r>
              <a:rPr lang="fr-FR" sz="2400" dirty="0"/>
              <a:t> que </a:t>
            </a:r>
            <a:r>
              <a:rPr lang="fr-FR" sz="2400" dirty="0" err="1"/>
              <a:t>pode</a:t>
            </a:r>
            <a:r>
              <a:rPr lang="fr-FR" sz="2400" dirty="0"/>
              <a:t> </a:t>
            </a:r>
            <a:r>
              <a:rPr lang="fr-FR" sz="2400" dirty="0" err="1"/>
              <a:t>variar</a:t>
            </a:r>
            <a:r>
              <a:rPr lang="fr-FR" sz="2400" dirty="0"/>
              <a:t> entre 0 e 1.</a:t>
            </a:r>
          </a:p>
          <a:p>
            <a:endParaRPr lang="fr-FR" sz="2400" dirty="0"/>
          </a:p>
          <a:p>
            <a:r>
              <a:rPr lang="fr-FR" sz="2400" dirty="0"/>
              <a:t>O grau de </a:t>
            </a:r>
            <a:r>
              <a:rPr lang="fr-FR" sz="2400" dirty="0" err="1"/>
              <a:t>verdade</a:t>
            </a:r>
            <a:r>
              <a:rPr lang="fr-FR" sz="2400" dirty="0"/>
              <a:t> é </a:t>
            </a:r>
            <a:r>
              <a:rPr lang="fr-FR" sz="2400" dirty="0" err="1"/>
              <a:t>estabelecido</a:t>
            </a:r>
            <a:r>
              <a:rPr lang="fr-FR" sz="2400" dirty="0"/>
              <a:t> pela </a:t>
            </a:r>
            <a:r>
              <a:rPr lang="fr-FR" sz="2400" dirty="0" err="1"/>
              <a:t>função</a:t>
            </a:r>
            <a:r>
              <a:rPr lang="fr-FR" sz="2400" dirty="0"/>
              <a:t> de </a:t>
            </a:r>
            <a:r>
              <a:rPr lang="fr-FR" sz="2400" dirty="0" err="1"/>
              <a:t>associação</a:t>
            </a:r>
            <a:r>
              <a:rPr lang="fr-FR" sz="2400" dirty="0"/>
              <a:t>, que </a:t>
            </a:r>
            <a:r>
              <a:rPr lang="fr-FR" sz="2400" dirty="0" err="1"/>
              <a:t>representa</a:t>
            </a:r>
            <a:r>
              <a:rPr lang="fr-FR" sz="2400" dirty="0"/>
              <a:t> a </a:t>
            </a:r>
            <a:r>
              <a:rPr lang="fr-FR" sz="2400" dirty="0" err="1"/>
              <a:t>transformação</a:t>
            </a:r>
            <a:r>
              <a:rPr lang="fr-FR" sz="2400" dirty="0"/>
              <a:t> dos </a:t>
            </a:r>
            <a:r>
              <a:rPr lang="fr-FR" sz="2400" dirty="0" err="1"/>
              <a:t>números</a:t>
            </a:r>
            <a:r>
              <a:rPr lang="fr-FR" sz="2400" dirty="0"/>
              <a:t> </a:t>
            </a:r>
            <a:r>
              <a:rPr lang="fr-FR" sz="2400" dirty="0" err="1"/>
              <a:t>em</a:t>
            </a:r>
            <a:r>
              <a:rPr lang="fr-FR" sz="2400" dirty="0"/>
              <a:t> </a:t>
            </a:r>
            <a:r>
              <a:rPr lang="fr-FR" sz="2400" dirty="0" err="1"/>
              <a:t>valores</a:t>
            </a:r>
            <a:r>
              <a:rPr lang="fr-FR" sz="2400" dirty="0"/>
              <a:t> e, </a:t>
            </a:r>
            <a:r>
              <a:rPr lang="fr-FR" sz="2400" dirty="0" err="1"/>
              <a:t>dessa</a:t>
            </a:r>
            <a:r>
              <a:rPr lang="fr-FR" sz="2400" dirty="0"/>
              <a:t> forma, </a:t>
            </a:r>
            <a:r>
              <a:rPr lang="fr-FR" sz="2400" dirty="0" err="1"/>
              <a:t>possibilita</a:t>
            </a:r>
            <a:r>
              <a:rPr lang="fr-FR" sz="2400" dirty="0"/>
              <a:t> que as </a:t>
            </a:r>
            <a:r>
              <a:rPr lang="fr-FR" sz="2400" dirty="0" err="1"/>
              <a:t>expressões</a:t>
            </a:r>
            <a:r>
              <a:rPr lang="fr-FR" sz="2400" dirty="0"/>
              <a:t> </a:t>
            </a:r>
            <a:r>
              <a:rPr lang="fr-FR" sz="2400" dirty="0" err="1"/>
              <a:t>sejam</a:t>
            </a:r>
            <a:r>
              <a:rPr lang="fr-FR" sz="2400" dirty="0"/>
              <a:t> </a:t>
            </a:r>
            <a:r>
              <a:rPr lang="fr-FR" sz="2400" dirty="0" err="1"/>
              <a:t>incluídas</a:t>
            </a:r>
            <a:r>
              <a:rPr lang="fr-FR" sz="2400" dirty="0"/>
              <a:t> no </a:t>
            </a:r>
            <a:r>
              <a:rPr lang="fr-FR" sz="2400" dirty="0" err="1"/>
              <a:t>modelo</a:t>
            </a:r>
            <a:r>
              <a:rPr lang="fr-FR" sz="2400" dirty="0"/>
              <a:t> de forma </a:t>
            </a:r>
            <a:r>
              <a:rPr lang="fr-FR" sz="2400" dirty="0" err="1"/>
              <a:t>linguística</a:t>
            </a:r>
            <a:r>
              <a:rPr lang="fr-FR" sz="2400" dirty="0"/>
              <a:t>. </a:t>
            </a:r>
          </a:p>
          <a:p>
            <a:endParaRPr lang="fr-FR" sz="2400" dirty="0"/>
          </a:p>
          <a:p>
            <a:endParaRPr lang="fr-FR" sz="2400" dirty="0"/>
          </a:p>
        </p:txBody>
      </p:sp>
      <p:sp>
        <p:nvSpPr>
          <p:cNvPr id="2" name="Rectangle 1"/>
          <p:cNvSpPr/>
          <p:nvPr/>
        </p:nvSpPr>
        <p:spPr>
          <a:xfrm>
            <a:off x="0" y="844177"/>
            <a:ext cx="9144000" cy="5402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961" y="895007"/>
            <a:ext cx="2153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dirty="0">
                <a:solidFill>
                  <a:schemeClr val="bg1"/>
                </a:solidFill>
              </a:rPr>
              <a:t>Enquadramento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384419"/>
            <a:ext cx="9144000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0049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9675" y="1873830"/>
            <a:ext cx="791682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A </a:t>
            </a:r>
            <a:r>
              <a:rPr lang="fr-FR" sz="2400" err="1"/>
              <a:t>lógica</a:t>
            </a:r>
            <a:r>
              <a:rPr lang="fr-FR" sz="2400"/>
              <a:t> difusa </a:t>
            </a:r>
            <a:r>
              <a:rPr lang="fr-FR" sz="2400" dirty="0"/>
              <a:t>é </a:t>
            </a:r>
            <a:r>
              <a:rPr lang="fr-FR" sz="2400" dirty="0" err="1"/>
              <a:t>usada</a:t>
            </a:r>
            <a:r>
              <a:rPr lang="fr-FR" sz="2400" dirty="0"/>
              <a:t> </a:t>
            </a:r>
            <a:r>
              <a:rPr lang="fr-FR" sz="2400" dirty="0" err="1"/>
              <a:t>em</a:t>
            </a:r>
            <a:r>
              <a:rPr lang="fr-FR" sz="2400" dirty="0"/>
              <a:t> </a:t>
            </a:r>
            <a:r>
              <a:rPr lang="fr-FR" sz="2400" dirty="0" err="1"/>
              <a:t>muitos</a:t>
            </a:r>
            <a:r>
              <a:rPr lang="fr-FR" sz="2400" dirty="0"/>
              <a:t> </a:t>
            </a:r>
            <a:r>
              <a:rPr lang="fr-FR" sz="2400" dirty="0" err="1"/>
              <a:t>produtos</a:t>
            </a:r>
            <a:r>
              <a:rPr lang="fr-FR" sz="2400" dirty="0"/>
              <a:t> e </a:t>
            </a:r>
            <a:r>
              <a:rPr lang="fr-FR" sz="2400" dirty="0" err="1"/>
              <a:t>processos</a:t>
            </a:r>
            <a:r>
              <a:rPr lang="fr-FR" sz="2400" dirty="0"/>
              <a:t>, tais </a:t>
            </a:r>
            <a:r>
              <a:rPr lang="fr-FR" sz="2400" dirty="0" err="1"/>
              <a:t>como</a:t>
            </a:r>
            <a:r>
              <a:rPr lang="fr-FR" sz="2400" dirty="0"/>
              <a:t>: </a:t>
            </a:r>
            <a:r>
              <a:rPr lang="fr-FR" sz="2400" dirty="0" err="1"/>
              <a:t>ar</a:t>
            </a:r>
            <a:r>
              <a:rPr lang="fr-FR" sz="2400" dirty="0"/>
              <a:t> </a:t>
            </a:r>
            <a:r>
              <a:rPr lang="fr-FR" sz="2400" dirty="0" err="1"/>
              <a:t>condicionado</a:t>
            </a:r>
            <a:r>
              <a:rPr lang="fr-FR" sz="2400" dirty="0"/>
              <a:t>, </a:t>
            </a:r>
            <a:r>
              <a:rPr lang="fr-FR" sz="2400" dirty="0" err="1"/>
              <a:t>máquinas</a:t>
            </a:r>
            <a:r>
              <a:rPr lang="fr-FR" sz="2400" dirty="0"/>
              <a:t> </a:t>
            </a:r>
            <a:r>
              <a:rPr lang="fr-FR" sz="2400" dirty="0" err="1"/>
              <a:t>fotográficas</a:t>
            </a:r>
            <a:r>
              <a:rPr lang="fr-FR" sz="2400" dirty="0"/>
              <a:t>, </a:t>
            </a:r>
            <a:r>
              <a:rPr lang="fr-FR" sz="2400" dirty="0" err="1"/>
              <a:t>elevadores</a:t>
            </a:r>
            <a:r>
              <a:rPr lang="fr-FR" sz="2400" dirty="0"/>
              <a:t>, ABS, </a:t>
            </a:r>
            <a:r>
              <a:rPr lang="fr-FR" sz="2400" dirty="0" err="1"/>
              <a:t>cruise</a:t>
            </a:r>
            <a:r>
              <a:rPr lang="fr-FR" sz="2400" dirty="0"/>
              <a:t> control, </a:t>
            </a:r>
            <a:r>
              <a:rPr lang="fr-FR" sz="2400" dirty="0" err="1"/>
              <a:t>máquinas</a:t>
            </a:r>
            <a:r>
              <a:rPr lang="fr-FR" sz="2400" dirty="0"/>
              <a:t> de </a:t>
            </a:r>
            <a:r>
              <a:rPr lang="fr-FR" sz="2400" dirty="0" err="1"/>
              <a:t>lavar</a:t>
            </a:r>
            <a:r>
              <a:rPr lang="fr-FR" sz="2400" dirty="0"/>
              <a:t>, </a:t>
            </a:r>
            <a:r>
              <a:rPr lang="fr-FR" sz="2400" err="1"/>
              <a:t>inteligência</a:t>
            </a:r>
            <a:r>
              <a:rPr lang="fr-FR" sz="2400"/>
              <a:t> artificial</a:t>
            </a:r>
            <a:r>
              <a:rPr lang="fr-FR" sz="2400" dirty="0"/>
              <a:t>, </a:t>
            </a:r>
            <a:r>
              <a:rPr lang="fr-FR" sz="2400" dirty="0" err="1"/>
              <a:t>análise</a:t>
            </a:r>
            <a:r>
              <a:rPr lang="fr-FR" sz="2400" dirty="0"/>
              <a:t> de </a:t>
            </a:r>
            <a:r>
              <a:rPr lang="fr-FR" sz="2400" dirty="0" err="1"/>
              <a:t>padrões</a:t>
            </a:r>
            <a:r>
              <a:rPr lang="fr-FR" sz="2400" dirty="0"/>
              <a:t>, entre </a:t>
            </a:r>
            <a:r>
              <a:rPr lang="fr-FR" sz="2400" dirty="0" err="1"/>
              <a:t>outros</a:t>
            </a:r>
            <a:r>
              <a:rPr lang="fr-FR" sz="2400" dirty="0"/>
              <a:t>.</a:t>
            </a:r>
          </a:p>
          <a:p>
            <a:endParaRPr lang="fr-FR" sz="2400" dirty="0"/>
          </a:p>
          <a:p>
            <a:r>
              <a:rPr lang="fr-FR" sz="2400" dirty="0"/>
              <a:t>As </a:t>
            </a:r>
            <a:r>
              <a:rPr lang="fr-FR" sz="2400" dirty="0" err="1"/>
              <a:t>aplicações</a:t>
            </a:r>
            <a:r>
              <a:rPr lang="fr-FR" sz="2400" dirty="0"/>
              <a:t> à </a:t>
            </a:r>
            <a:r>
              <a:rPr lang="fr-FR" sz="2400" dirty="0" err="1"/>
              <a:t>ecologia</a:t>
            </a:r>
            <a:r>
              <a:rPr lang="fr-FR" sz="2400" dirty="0"/>
              <a:t> </a:t>
            </a:r>
            <a:r>
              <a:rPr lang="fr-FR" sz="2400" dirty="0" err="1"/>
              <a:t>surgem</a:t>
            </a:r>
            <a:r>
              <a:rPr lang="fr-FR" sz="2400" dirty="0"/>
              <a:t> </a:t>
            </a:r>
            <a:r>
              <a:rPr lang="fr-FR" sz="2400" dirty="0" err="1"/>
              <a:t>essencialmente</a:t>
            </a:r>
            <a:r>
              <a:rPr lang="fr-FR" sz="2400" dirty="0"/>
              <a:t> a partir dos </a:t>
            </a:r>
            <a:r>
              <a:rPr lang="fr-FR" sz="2400" dirty="0" err="1"/>
              <a:t>anos</a:t>
            </a:r>
            <a:r>
              <a:rPr lang="fr-FR" sz="2400" dirty="0"/>
              <a:t> 1990.</a:t>
            </a:r>
          </a:p>
          <a:p>
            <a:endParaRPr lang="fr-FR" sz="2400" dirty="0"/>
          </a:p>
          <a:p>
            <a:endParaRPr lang="fr-FR" sz="2400" dirty="0"/>
          </a:p>
        </p:txBody>
      </p:sp>
      <p:sp>
        <p:nvSpPr>
          <p:cNvPr id="2" name="Rectangle 1"/>
          <p:cNvSpPr/>
          <p:nvPr/>
        </p:nvSpPr>
        <p:spPr>
          <a:xfrm>
            <a:off x="0" y="844177"/>
            <a:ext cx="9144000" cy="5402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961" y="895007"/>
            <a:ext cx="2153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dirty="0">
                <a:solidFill>
                  <a:schemeClr val="bg1"/>
                </a:solidFill>
              </a:rPr>
              <a:t>Enquadramento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384419"/>
            <a:ext cx="9144000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3266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9675" y="1873830"/>
            <a:ext cx="7916822" cy="3993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A </a:t>
            </a:r>
            <a:r>
              <a:rPr lang="fr-FR" sz="2400" dirty="0" err="1"/>
              <a:t>representação</a:t>
            </a:r>
            <a:r>
              <a:rPr lang="fr-FR" sz="2400" dirty="0"/>
              <a:t> de </a:t>
            </a:r>
            <a:r>
              <a:rPr lang="fr-FR" sz="2400" dirty="0" err="1"/>
              <a:t>ecossistemas</a:t>
            </a:r>
            <a:r>
              <a:rPr lang="fr-FR" sz="2400" dirty="0"/>
              <a:t> </a:t>
            </a:r>
            <a:r>
              <a:rPr lang="fr-FR" sz="2400" dirty="0" err="1"/>
              <a:t>através</a:t>
            </a:r>
            <a:r>
              <a:rPr lang="fr-FR" sz="2400" dirty="0"/>
              <a:t> de </a:t>
            </a:r>
            <a:r>
              <a:rPr lang="fr-FR" sz="2400" dirty="0" err="1"/>
              <a:t>modelos</a:t>
            </a:r>
            <a:r>
              <a:rPr lang="fr-FR" sz="2400" dirty="0"/>
              <a:t> tem, de facto, </a:t>
            </a:r>
            <a:r>
              <a:rPr lang="fr-FR" sz="2400" dirty="0" err="1"/>
              <a:t>muitas</a:t>
            </a:r>
            <a:r>
              <a:rPr lang="fr-FR" sz="2400" dirty="0"/>
              <a:t> fontes de </a:t>
            </a:r>
            <a:r>
              <a:rPr lang="fr-FR" sz="2400" i="1" dirty="0" err="1"/>
              <a:t>fuzziness</a:t>
            </a:r>
            <a:r>
              <a:rPr lang="fr-FR" sz="2400" dirty="0"/>
              <a:t>:</a:t>
            </a:r>
          </a:p>
          <a:p>
            <a:endParaRPr lang="fr-FR" sz="2400" i="1" dirty="0"/>
          </a:p>
          <a:p>
            <a:pPr marL="342900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fr-FR" sz="2400" dirty="0" err="1"/>
              <a:t>Incerteza</a:t>
            </a:r>
            <a:r>
              <a:rPr lang="fr-FR" sz="2400" dirty="0"/>
              <a:t> dos </a:t>
            </a:r>
            <a:r>
              <a:rPr lang="fr-FR" sz="2400" dirty="0" err="1"/>
              <a:t>dados</a:t>
            </a:r>
            <a:r>
              <a:rPr lang="fr-FR" sz="2400" dirty="0"/>
              <a:t> de input</a:t>
            </a:r>
          </a:p>
          <a:p>
            <a:pPr marL="342900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fr-FR" sz="2400" dirty="0" err="1"/>
              <a:t>Incerteza</a:t>
            </a:r>
            <a:r>
              <a:rPr lang="fr-FR" sz="2400" dirty="0"/>
              <a:t> </a:t>
            </a:r>
            <a:r>
              <a:rPr lang="fr-FR" sz="2400" dirty="0" err="1"/>
              <a:t>nas</a:t>
            </a:r>
            <a:r>
              <a:rPr lang="fr-FR" sz="2400" dirty="0"/>
              <a:t> </a:t>
            </a:r>
            <a:r>
              <a:rPr lang="fr-FR" sz="2400" dirty="0" err="1"/>
              <a:t>relações</a:t>
            </a:r>
            <a:r>
              <a:rPr lang="fr-FR" sz="2400" dirty="0"/>
              <a:t> input-output</a:t>
            </a:r>
          </a:p>
          <a:p>
            <a:pPr marL="342900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fr-FR" sz="2400" dirty="0" err="1"/>
              <a:t>Incerteza</a:t>
            </a:r>
            <a:r>
              <a:rPr lang="fr-FR" sz="2400" dirty="0"/>
              <a:t> no output</a:t>
            </a:r>
          </a:p>
          <a:p>
            <a:pPr marL="342900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fr-FR" sz="2400" dirty="0" err="1"/>
              <a:t>Incerteza</a:t>
            </a:r>
            <a:r>
              <a:rPr lang="fr-FR" sz="2400" dirty="0"/>
              <a:t> no </a:t>
            </a:r>
            <a:r>
              <a:rPr lang="fr-FR" sz="2400" dirty="0" err="1"/>
              <a:t>julgamento</a:t>
            </a:r>
            <a:r>
              <a:rPr lang="fr-FR" sz="2400" dirty="0"/>
              <a:t> dos </a:t>
            </a:r>
            <a:r>
              <a:rPr lang="fr-FR" sz="2400" dirty="0" err="1"/>
              <a:t>utilizadores</a:t>
            </a:r>
            <a:r>
              <a:rPr lang="fr-FR" sz="2400" dirty="0"/>
              <a:t> dos </a:t>
            </a:r>
            <a:r>
              <a:rPr lang="fr-FR" sz="2400" dirty="0" err="1"/>
              <a:t>modelos</a:t>
            </a:r>
            <a:endParaRPr lang="fr-FR" sz="2400" dirty="0"/>
          </a:p>
          <a:p>
            <a:pPr marL="342900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endParaRPr lang="fr-FR" sz="2400" dirty="0"/>
          </a:p>
          <a:p>
            <a:endParaRPr lang="fr-FR" sz="2400" dirty="0"/>
          </a:p>
        </p:txBody>
      </p:sp>
      <p:sp>
        <p:nvSpPr>
          <p:cNvPr id="2" name="Rectangle 1"/>
          <p:cNvSpPr/>
          <p:nvPr/>
        </p:nvSpPr>
        <p:spPr>
          <a:xfrm>
            <a:off x="0" y="844177"/>
            <a:ext cx="9144000" cy="5402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961" y="895007"/>
            <a:ext cx="2153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dirty="0">
                <a:solidFill>
                  <a:schemeClr val="bg1"/>
                </a:solidFill>
              </a:rPr>
              <a:t>Enquadramento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384419"/>
            <a:ext cx="9144000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073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A292F-A385-4994-AF4F-38B09E78F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3122" y="158577"/>
            <a:ext cx="5937755" cy="1188720"/>
          </a:xfrm>
        </p:spPr>
        <p:txBody>
          <a:bodyPr/>
          <a:lstStyle/>
          <a:p>
            <a:r>
              <a:rPr lang="en-US" dirty="0" err="1"/>
              <a:t>Os</a:t>
            </a:r>
            <a:r>
              <a:rPr lang="en-US" dirty="0"/>
              <a:t> meus </a:t>
            </a:r>
            <a:r>
              <a:rPr lang="en-US" dirty="0" err="1"/>
              <a:t>alunos</a:t>
            </a:r>
            <a:r>
              <a:rPr lang="en-US" dirty="0"/>
              <a:t> </a:t>
            </a:r>
            <a:r>
              <a:rPr lang="en-US" dirty="0" err="1"/>
              <a:t>favoritos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DB9191-DDFA-4C4C-8FB2-08FBE1A9D3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75772"/>
            <a:ext cx="4733933" cy="30902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DC6C8F7-AF50-4C36-8A9F-C5EED494D4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625" y="2175772"/>
            <a:ext cx="4429375" cy="30902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CEA2D4B-F52F-49E1-90A1-AB7809DB2494}"/>
              </a:ext>
            </a:extLst>
          </p:cNvPr>
          <p:cNvSpPr txBox="1"/>
          <p:nvPr/>
        </p:nvSpPr>
        <p:spPr>
          <a:xfrm>
            <a:off x="7772400" y="6276837"/>
            <a:ext cx="2538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Obrigado</a:t>
            </a:r>
            <a:r>
              <a:rPr lang="en-US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5184746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3589" y="1635291"/>
            <a:ext cx="79168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/>
              <a:t>Exemplos</a:t>
            </a:r>
            <a:r>
              <a:rPr lang="fr-FR" sz="2400" dirty="0"/>
              <a:t> </a:t>
            </a:r>
            <a:r>
              <a:rPr lang="fr-FR" sz="2400" dirty="0" err="1"/>
              <a:t>quotidianos</a:t>
            </a:r>
            <a:r>
              <a:rPr lang="fr-FR" sz="2400" dirty="0"/>
              <a:t> da </a:t>
            </a:r>
            <a:r>
              <a:rPr lang="fr-FR" sz="2400" dirty="0" err="1"/>
              <a:t>utilização</a:t>
            </a:r>
            <a:r>
              <a:rPr lang="fr-FR" sz="2400" dirty="0"/>
              <a:t> da </a:t>
            </a:r>
            <a:r>
              <a:rPr lang="fr-FR" sz="2400" err="1"/>
              <a:t>lógica</a:t>
            </a:r>
            <a:r>
              <a:rPr lang="fr-FR" sz="2400"/>
              <a:t> difusa</a:t>
            </a:r>
            <a:endParaRPr lang="fr-FR" sz="2400" dirty="0"/>
          </a:p>
          <a:p>
            <a:endParaRPr lang="fr-FR" sz="2400" dirty="0"/>
          </a:p>
          <a:p>
            <a:endParaRPr lang="fr-FR" sz="2400" dirty="0"/>
          </a:p>
        </p:txBody>
      </p:sp>
      <p:sp>
        <p:nvSpPr>
          <p:cNvPr id="2" name="Rectangle 1"/>
          <p:cNvSpPr/>
          <p:nvPr/>
        </p:nvSpPr>
        <p:spPr>
          <a:xfrm>
            <a:off x="0" y="844177"/>
            <a:ext cx="9144000" cy="5402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961" y="895007"/>
            <a:ext cx="2153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dirty="0">
                <a:solidFill>
                  <a:schemeClr val="bg1"/>
                </a:solidFill>
              </a:rPr>
              <a:t>Enquadramento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384419"/>
            <a:ext cx="9144000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1152939" y="2260826"/>
            <a:ext cx="67437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r-FR" altLang="pt-PT" sz="1800" dirty="0" err="1">
                <a:latin typeface="+mn-lt"/>
              </a:rPr>
              <a:t>Regras</a:t>
            </a:r>
            <a:r>
              <a:rPr lang="fr-FR" altLang="pt-PT" sz="1800" dirty="0">
                <a:latin typeface="+mn-lt"/>
              </a:rPr>
              <a:t> de </a:t>
            </a:r>
            <a:r>
              <a:rPr lang="fr-FR" altLang="pt-PT" sz="1800" dirty="0" err="1">
                <a:latin typeface="+mn-lt"/>
              </a:rPr>
              <a:t>condução</a:t>
            </a:r>
            <a:r>
              <a:rPr lang="fr-FR" altLang="pt-PT" sz="1800" dirty="0">
                <a:latin typeface="+mn-lt"/>
              </a:rPr>
              <a:t> à </a:t>
            </a:r>
            <a:r>
              <a:rPr lang="fr-FR" altLang="pt-PT" sz="1800" dirty="0" err="1">
                <a:latin typeface="+mn-lt"/>
              </a:rPr>
              <a:t>aproximação</a:t>
            </a:r>
            <a:r>
              <a:rPr lang="fr-FR" altLang="pt-PT" sz="1800" dirty="0">
                <a:latin typeface="+mn-lt"/>
              </a:rPr>
              <a:t> de </a:t>
            </a:r>
            <a:r>
              <a:rPr lang="fr-FR" altLang="pt-PT" sz="1800" dirty="0" err="1">
                <a:latin typeface="+mn-lt"/>
              </a:rPr>
              <a:t>um</a:t>
            </a:r>
            <a:r>
              <a:rPr lang="fr-FR" altLang="pt-PT" sz="1800" dirty="0">
                <a:latin typeface="+mn-lt"/>
              </a:rPr>
              <a:t> </a:t>
            </a:r>
            <a:r>
              <a:rPr lang="fr-FR" altLang="pt-PT" sz="1800" dirty="0" err="1">
                <a:latin typeface="+mn-lt"/>
              </a:rPr>
              <a:t>semáforo</a:t>
            </a:r>
            <a:r>
              <a:rPr lang="fr-FR" altLang="pt-PT" sz="1800" dirty="0">
                <a:latin typeface="+mn-lt"/>
              </a:rPr>
              <a:t>:</a:t>
            </a:r>
          </a:p>
        </p:txBody>
      </p:sp>
      <p:grpSp>
        <p:nvGrpSpPr>
          <p:cNvPr id="10" name="Group 63"/>
          <p:cNvGrpSpPr>
            <a:grpSpLocks/>
          </p:cNvGrpSpPr>
          <p:nvPr/>
        </p:nvGrpSpPr>
        <p:grpSpPr bwMode="auto">
          <a:xfrm>
            <a:off x="682394" y="2956891"/>
            <a:ext cx="7710976" cy="3056929"/>
            <a:chOff x="-22" y="-22"/>
            <a:chExt cx="4362" cy="3036"/>
          </a:xfrm>
        </p:grpSpPr>
        <p:grpSp>
          <p:nvGrpSpPr>
            <p:cNvPr id="11" name="Group 61"/>
            <p:cNvGrpSpPr>
              <a:grpSpLocks/>
            </p:cNvGrpSpPr>
            <p:nvPr/>
          </p:nvGrpSpPr>
          <p:grpSpPr bwMode="auto">
            <a:xfrm>
              <a:off x="0" y="0"/>
              <a:ext cx="4318" cy="2992"/>
              <a:chOff x="0" y="0"/>
              <a:chExt cx="4318" cy="2992"/>
            </a:xfrm>
          </p:grpSpPr>
          <p:grpSp>
            <p:nvGrpSpPr>
              <p:cNvPr id="13" name="Group 30"/>
              <p:cNvGrpSpPr>
                <a:grpSpLocks/>
              </p:cNvGrpSpPr>
              <p:nvPr/>
            </p:nvGrpSpPr>
            <p:grpSpPr bwMode="auto">
              <a:xfrm>
                <a:off x="0" y="0"/>
                <a:ext cx="880" cy="748"/>
                <a:chOff x="0" y="0"/>
                <a:chExt cx="880" cy="748"/>
              </a:xfrm>
            </p:grpSpPr>
            <p:sp>
              <p:nvSpPr>
                <p:cNvPr id="59" name="Rectangle 13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880" cy="748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fr-FR" altLang="pt-PT" sz="1600" dirty="0">
                      <a:latin typeface="+mn-lt"/>
                    </a:rPr>
                    <a:t>SE o </a:t>
                  </a:r>
                  <a:r>
                    <a:rPr lang="fr-FR" altLang="pt-PT" sz="1600" dirty="0" err="1">
                      <a:latin typeface="+mn-lt"/>
                    </a:rPr>
                    <a:t>sinal</a:t>
                  </a:r>
                  <a:r>
                    <a:rPr lang="fr-FR" altLang="pt-PT" sz="1600" dirty="0">
                      <a:latin typeface="+mn-lt"/>
                    </a:rPr>
                    <a:t> </a:t>
                  </a:r>
                  <a:r>
                    <a:rPr lang="fr-FR" altLang="pt-PT" sz="1600" dirty="0" err="1">
                      <a:latin typeface="+mn-lt"/>
                    </a:rPr>
                    <a:t>está</a:t>
                  </a:r>
                  <a:r>
                    <a:rPr lang="fr-FR" altLang="pt-PT" sz="1600" dirty="0">
                      <a:latin typeface="+mn-lt"/>
                    </a:rPr>
                    <a:t> </a:t>
                  </a:r>
                  <a:r>
                    <a:rPr lang="fr-FR" altLang="pt-PT" sz="1600" dirty="0" err="1">
                      <a:latin typeface="+mn-lt"/>
                    </a:rPr>
                    <a:t>vermelho</a:t>
                  </a:r>
                  <a:r>
                    <a:rPr lang="fr-FR" altLang="pt-PT" sz="1600" dirty="0">
                      <a:latin typeface="+mn-lt"/>
                    </a:rPr>
                    <a:t>...</a:t>
                  </a:r>
                </a:p>
              </p:txBody>
            </p:sp>
            <p:sp>
              <p:nvSpPr>
                <p:cNvPr id="60" name="Rectangle 29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880" cy="748"/>
                </a:xfrm>
                <a:prstGeom prst="rect">
                  <a:avLst/>
                </a:prstGeom>
                <a:noFill/>
                <a:ln w="7">
                  <a:solidFill>
                    <a:schemeClr val="accent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pt-PT" altLang="pt-PT" sz="1600">
                    <a:latin typeface="+mn-lt"/>
                  </a:endParaRPr>
                </a:p>
              </p:txBody>
            </p:sp>
          </p:grpSp>
          <p:grpSp>
            <p:nvGrpSpPr>
              <p:cNvPr id="14" name="Group 32"/>
              <p:cNvGrpSpPr>
                <a:grpSpLocks/>
              </p:cNvGrpSpPr>
              <p:nvPr/>
            </p:nvGrpSpPr>
            <p:grpSpPr bwMode="auto">
              <a:xfrm>
                <a:off x="880" y="0"/>
                <a:ext cx="1187" cy="748"/>
                <a:chOff x="880" y="0"/>
                <a:chExt cx="1187" cy="748"/>
              </a:xfrm>
            </p:grpSpPr>
            <p:sp>
              <p:nvSpPr>
                <p:cNvPr id="57" name="Rectangle 14"/>
                <p:cNvSpPr>
                  <a:spLocks noChangeArrowheads="1"/>
                </p:cNvSpPr>
                <p:nvPr/>
              </p:nvSpPr>
              <p:spPr bwMode="auto">
                <a:xfrm>
                  <a:off x="880" y="0"/>
                  <a:ext cx="1187" cy="748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fr-FR" altLang="pt-PT" sz="1600" dirty="0">
                      <a:latin typeface="+mn-lt"/>
                    </a:rPr>
                    <a:t>SE a </a:t>
                  </a:r>
                  <a:r>
                    <a:rPr lang="fr-FR" altLang="pt-PT" sz="1600" dirty="0" err="1">
                      <a:latin typeface="+mn-lt"/>
                    </a:rPr>
                    <a:t>minha</a:t>
                  </a:r>
                  <a:r>
                    <a:rPr lang="fr-FR" altLang="pt-PT" sz="1600" dirty="0">
                      <a:latin typeface="+mn-lt"/>
                    </a:rPr>
                    <a:t> </a:t>
                  </a:r>
                  <a:r>
                    <a:rPr lang="fr-FR" altLang="pt-PT" sz="1600" dirty="0" err="1">
                      <a:latin typeface="+mn-lt"/>
                    </a:rPr>
                    <a:t>velocidade</a:t>
                  </a:r>
                  <a:r>
                    <a:rPr lang="fr-FR" altLang="pt-PT" sz="1600" dirty="0">
                      <a:latin typeface="+mn-lt"/>
                    </a:rPr>
                    <a:t> é </a:t>
                  </a:r>
                  <a:r>
                    <a:rPr lang="fr-FR" altLang="pt-PT" sz="1600" dirty="0" err="1">
                      <a:latin typeface="+mn-lt"/>
                    </a:rPr>
                    <a:t>elevada</a:t>
                  </a:r>
                  <a:r>
                    <a:rPr lang="fr-FR" altLang="pt-PT" sz="1600" dirty="0">
                      <a:latin typeface="+mn-lt"/>
                    </a:rPr>
                    <a:t>...</a:t>
                  </a:r>
                </a:p>
              </p:txBody>
            </p:sp>
            <p:sp>
              <p:nvSpPr>
                <p:cNvPr id="58" name="Rectangle 31"/>
                <p:cNvSpPr>
                  <a:spLocks noChangeArrowheads="1"/>
                </p:cNvSpPr>
                <p:nvPr/>
              </p:nvSpPr>
              <p:spPr bwMode="auto">
                <a:xfrm>
                  <a:off x="880" y="0"/>
                  <a:ext cx="1187" cy="748"/>
                </a:xfrm>
                <a:prstGeom prst="rect">
                  <a:avLst/>
                </a:prstGeom>
                <a:noFill/>
                <a:ln w="7">
                  <a:solidFill>
                    <a:schemeClr val="accent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pt-PT" altLang="pt-PT" sz="1600">
                    <a:latin typeface="+mn-lt"/>
                  </a:endParaRPr>
                </a:p>
              </p:txBody>
            </p:sp>
          </p:grpSp>
          <p:grpSp>
            <p:nvGrpSpPr>
              <p:cNvPr id="15" name="Group 34"/>
              <p:cNvGrpSpPr>
                <a:grpSpLocks/>
              </p:cNvGrpSpPr>
              <p:nvPr/>
            </p:nvGrpSpPr>
            <p:grpSpPr bwMode="auto">
              <a:xfrm>
                <a:off x="2067" y="0"/>
                <a:ext cx="1003" cy="748"/>
                <a:chOff x="2067" y="0"/>
                <a:chExt cx="1003" cy="748"/>
              </a:xfrm>
            </p:grpSpPr>
            <p:sp>
              <p:nvSpPr>
                <p:cNvPr id="55" name="Rectangle 15"/>
                <p:cNvSpPr>
                  <a:spLocks noChangeArrowheads="1"/>
                </p:cNvSpPr>
                <p:nvPr/>
              </p:nvSpPr>
              <p:spPr bwMode="auto">
                <a:xfrm>
                  <a:off x="2067" y="0"/>
                  <a:ext cx="1003" cy="748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fr-FR" altLang="pt-PT" sz="1600" dirty="0">
                      <a:latin typeface="+mn-lt"/>
                    </a:rPr>
                    <a:t>SE o </a:t>
                  </a:r>
                  <a:r>
                    <a:rPr lang="fr-FR" altLang="pt-PT" sz="1600" dirty="0" err="1">
                      <a:latin typeface="+mn-lt"/>
                    </a:rPr>
                    <a:t>semáforo</a:t>
                  </a:r>
                  <a:r>
                    <a:rPr lang="fr-FR" altLang="pt-PT" sz="1600" dirty="0">
                      <a:latin typeface="+mn-lt"/>
                    </a:rPr>
                    <a:t> </a:t>
                  </a:r>
                  <a:r>
                    <a:rPr lang="fr-FR" altLang="pt-PT" sz="1600" dirty="0" err="1">
                      <a:latin typeface="+mn-lt"/>
                    </a:rPr>
                    <a:t>está</a:t>
                  </a:r>
                  <a:r>
                    <a:rPr lang="fr-FR" altLang="pt-PT" sz="1600" dirty="0">
                      <a:latin typeface="+mn-lt"/>
                    </a:rPr>
                    <a:t> </a:t>
                  </a:r>
                  <a:r>
                    <a:rPr lang="fr-FR" altLang="pt-PT" sz="1600" dirty="0" err="1">
                      <a:latin typeface="+mn-lt"/>
                    </a:rPr>
                    <a:t>próximo</a:t>
                  </a:r>
                  <a:r>
                    <a:rPr lang="fr-FR" altLang="pt-PT" sz="1600" dirty="0">
                      <a:latin typeface="+mn-lt"/>
                    </a:rPr>
                    <a:t>…</a:t>
                  </a:r>
                </a:p>
              </p:txBody>
            </p:sp>
            <p:sp>
              <p:nvSpPr>
                <p:cNvPr id="56" name="Rectangle 33"/>
                <p:cNvSpPr>
                  <a:spLocks noChangeArrowheads="1"/>
                </p:cNvSpPr>
                <p:nvPr/>
              </p:nvSpPr>
              <p:spPr bwMode="auto">
                <a:xfrm>
                  <a:off x="2067" y="0"/>
                  <a:ext cx="1003" cy="748"/>
                </a:xfrm>
                <a:prstGeom prst="rect">
                  <a:avLst/>
                </a:prstGeom>
                <a:noFill/>
                <a:ln w="7">
                  <a:solidFill>
                    <a:schemeClr val="accent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pt-PT" altLang="pt-PT" sz="1600">
                    <a:latin typeface="+mn-lt"/>
                  </a:endParaRPr>
                </a:p>
              </p:txBody>
            </p:sp>
          </p:grpSp>
          <p:grpSp>
            <p:nvGrpSpPr>
              <p:cNvPr id="16" name="Group 36"/>
              <p:cNvGrpSpPr>
                <a:grpSpLocks/>
              </p:cNvGrpSpPr>
              <p:nvPr/>
            </p:nvGrpSpPr>
            <p:grpSpPr bwMode="auto">
              <a:xfrm>
                <a:off x="3070" y="0"/>
                <a:ext cx="1248" cy="748"/>
                <a:chOff x="3070" y="0"/>
                <a:chExt cx="1248" cy="748"/>
              </a:xfrm>
            </p:grpSpPr>
            <p:sp>
              <p:nvSpPr>
                <p:cNvPr id="53" name="Rectangle 16"/>
                <p:cNvSpPr>
                  <a:spLocks noChangeArrowheads="1"/>
                </p:cNvSpPr>
                <p:nvPr/>
              </p:nvSpPr>
              <p:spPr bwMode="auto">
                <a:xfrm>
                  <a:off x="3070" y="0"/>
                  <a:ext cx="1248" cy="748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fr-FR" altLang="pt-PT" sz="1600" dirty="0">
                    <a:latin typeface="+mn-lt"/>
                  </a:endParaRPr>
                </a:p>
              </p:txBody>
            </p:sp>
            <p:sp>
              <p:nvSpPr>
                <p:cNvPr id="54" name="Rectangle 35"/>
                <p:cNvSpPr>
                  <a:spLocks noChangeArrowheads="1"/>
                </p:cNvSpPr>
                <p:nvPr/>
              </p:nvSpPr>
              <p:spPr bwMode="auto">
                <a:xfrm>
                  <a:off x="3070" y="0"/>
                  <a:ext cx="1248" cy="748"/>
                </a:xfrm>
                <a:prstGeom prst="rect">
                  <a:avLst/>
                </a:prstGeom>
                <a:noFill/>
                <a:ln w="7">
                  <a:solidFill>
                    <a:schemeClr val="accent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pt-PT" altLang="pt-PT" sz="1600">
                    <a:latin typeface="+mn-lt"/>
                  </a:endParaRPr>
                </a:p>
              </p:txBody>
            </p:sp>
          </p:grpSp>
          <p:grpSp>
            <p:nvGrpSpPr>
              <p:cNvPr id="17" name="Group 38"/>
              <p:cNvGrpSpPr>
                <a:grpSpLocks/>
              </p:cNvGrpSpPr>
              <p:nvPr/>
            </p:nvGrpSpPr>
            <p:grpSpPr bwMode="auto">
              <a:xfrm>
                <a:off x="0" y="748"/>
                <a:ext cx="880" cy="748"/>
                <a:chOff x="0" y="748"/>
                <a:chExt cx="880" cy="748"/>
              </a:xfrm>
            </p:grpSpPr>
            <p:sp>
              <p:nvSpPr>
                <p:cNvPr id="51" name="Rectangle 17"/>
                <p:cNvSpPr>
                  <a:spLocks noChangeArrowheads="1"/>
                </p:cNvSpPr>
                <p:nvPr/>
              </p:nvSpPr>
              <p:spPr bwMode="auto">
                <a:xfrm>
                  <a:off x="0" y="748"/>
                  <a:ext cx="880" cy="748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fr-FR" altLang="pt-PT" sz="1600" dirty="0"/>
                    <a:t>SE o </a:t>
                  </a:r>
                  <a:r>
                    <a:rPr lang="fr-FR" altLang="pt-PT" sz="1600" dirty="0" err="1"/>
                    <a:t>sinal</a:t>
                  </a:r>
                  <a:r>
                    <a:rPr lang="fr-FR" altLang="pt-PT" sz="1600" dirty="0"/>
                    <a:t> </a:t>
                  </a:r>
                  <a:r>
                    <a:rPr lang="fr-FR" altLang="pt-PT" sz="1600" dirty="0" err="1"/>
                    <a:t>está</a:t>
                  </a:r>
                  <a:r>
                    <a:rPr lang="fr-FR" altLang="pt-PT" sz="1600" dirty="0"/>
                    <a:t> </a:t>
                  </a:r>
                  <a:r>
                    <a:rPr lang="fr-FR" altLang="pt-PT" sz="1600" dirty="0" err="1"/>
                    <a:t>vermelho</a:t>
                  </a:r>
                  <a:r>
                    <a:rPr lang="fr-FR" altLang="pt-PT" sz="1600" dirty="0"/>
                    <a:t>...</a:t>
                  </a:r>
                </a:p>
              </p:txBody>
            </p:sp>
            <p:sp>
              <p:nvSpPr>
                <p:cNvPr id="52" name="Rectangle 37"/>
                <p:cNvSpPr>
                  <a:spLocks noChangeArrowheads="1"/>
                </p:cNvSpPr>
                <p:nvPr/>
              </p:nvSpPr>
              <p:spPr bwMode="auto">
                <a:xfrm>
                  <a:off x="0" y="748"/>
                  <a:ext cx="880" cy="748"/>
                </a:xfrm>
                <a:prstGeom prst="rect">
                  <a:avLst/>
                </a:prstGeom>
                <a:noFill/>
                <a:ln w="7">
                  <a:solidFill>
                    <a:schemeClr val="accent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pt-PT" altLang="pt-PT" sz="1600">
                    <a:latin typeface="+mn-lt"/>
                  </a:endParaRPr>
                </a:p>
              </p:txBody>
            </p:sp>
          </p:grpSp>
          <p:grpSp>
            <p:nvGrpSpPr>
              <p:cNvPr id="18" name="Group 40"/>
              <p:cNvGrpSpPr>
                <a:grpSpLocks/>
              </p:cNvGrpSpPr>
              <p:nvPr/>
            </p:nvGrpSpPr>
            <p:grpSpPr bwMode="auto">
              <a:xfrm>
                <a:off x="880" y="748"/>
                <a:ext cx="1187" cy="748"/>
                <a:chOff x="880" y="748"/>
                <a:chExt cx="1187" cy="748"/>
              </a:xfrm>
            </p:grpSpPr>
            <p:sp>
              <p:nvSpPr>
                <p:cNvPr id="49" name="Rectangle 18"/>
                <p:cNvSpPr>
                  <a:spLocks noChangeArrowheads="1"/>
                </p:cNvSpPr>
                <p:nvPr/>
              </p:nvSpPr>
              <p:spPr bwMode="auto">
                <a:xfrm>
                  <a:off x="880" y="748"/>
                  <a:ext cx="1187" cy="748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fr-FR" altLang="pt-PT" sz="1600" dirty="0"/>
                    <a:t>SE a </a:t>
                  </a:r>
                  <a:r>
                    <a:rPr lang="fr-FR" altLang="pt-PT" sz="1600" dirty="0" err="1"/>
                    <a:t>minha</a:t>
                  </a:r>
                  <a:r>
                    <a:rPr lang="fr-FR" altLang="pt-PT" sz="1600" dirty="0"/>
                    <a:t> </a:t>
                  </a:r>
                  <a:r>
                    <a:rPr lang="fr-FR" altLang="pt-PT" sz="1600" dirty="0" err="1"/>
                    <a:t>velocidade</a:t>
                  </a:r>
                  <a:r>
                    <a:rPr lang="fr-FR" altLang="pt-PT" sz="1600" dirty="0"/>
                    <a:t> é </a:t>
                  </a:r>
                  <a:r>
                    <a:rPr lang="fr-FR" altLang="pt-PT" sz="1600" dirty="0" err="1"/>
                    <a:t>baixa</a:t>
                  </a:r>
                  <a:r>
                    <a:rPr lang="fr-FR" altLang="pt-PT" sz="1600" dirty="0"/>
                    <a:t>...</a:t>
                  </a:r>
                </a:p>
              </p:txBody>
            </p:sp>
            <p:sp>
              <p:nvSpPr>
                <p:cNvPr id="50" name="Rectangle 39"/>
                <p:cNvSpPr>
                  <a:spLocks noChangeArrowheads="1"/>
                </p:cNvSpPr>
                <p:nvPr/>
              </p:nvSpPr>
              <p:spPr bwMode="auto">
                <a:xfrm>
                  <a:off x="880" y="748"/>
                  <a:ext cx="1187" cy="748"/>
                </a:xfrm>
                <a:prstGeom prst="rect">
                  <a:avLst/>
                </a:prstGeom>
                <a:noFill/>
                <a:ln w="7">
                  <a:solidFill>
                    <a:schemeClr val="accent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pt-PT" altLang="pt-PT" sz="1600">
                    <a:latin typeface="+mn-lt"/>
                  </a:endParaRPr>
                </a:p>
              </p:txBody>
            </p:sp>
          </p:grpSp>
          <p:grpSp>
            <p:nvGrpSpPr>
              <p:cNvPr id="19" name="Group 42"/>
              <p:cNvGrpSpPr>
                <a:grpSpLocks/>
              </p:cNvGrpSpPr>
              <p:nvPr/>
            </p:nvGrpSpPr>
            <p:grpSpPr bwMode="auto">
              <a:xfrm>
                <a:off x="2067" y="748"/>
                <a:ext cx="1003" cy="748"/>
                <a:chOff x="2067" y="748"/>
                <a:chExt cx="1003" cy="748"/>
              </a:xfrm>
            </p:grpSpPr>
            <p:sp>
              <p:nvSpPr>
                <p:cNvPr id="47" name="Rectangle 19"/>
                <p:cNvSpPr>
                  <a:spLocks noChangeArrowheads="1"/>
                </p:cNvSpPr>
                <p:nvPr/>
              </p:nvSpPr>
              <p:spPr bwMode="auto">
                <a:xfrm>
                  <a:off x="2067" y="748"/>
                  <a:ext cx="1003" cy="748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fr-FR" altLang="pt-PT" sz="1600" dirty="0"/>
                    <a:t>SE o </a:t>
                  </a:r>
                  <a:r>
                    <a:rPr lang="fr-FR" altLang="pt-PT" sz="1600" dirty="0" err="1"/>
                    <a:t>semáforo</a:t>
                  </a:r>
                  <a:r>
                    <a:rPr lang="fr-FR" altLang="pt-PT" sz="1600" dirty="0"/>
                    <a:t> </a:t>
                  </a:r>
                  <a:r>
                    <a:rPr lang="fr-FR" altLang="pt-PT" sz="1600" dirty="0" err="1"/>
                    <a:t>está</a:t>
                  </a:r>
                  <a:r>
                    <a:rPr lang="fr-FR" altLang="pt-PT" sz="1600" dirty="0"/>
                    <a:t> longe…</a:t>
                  </a:r>
                </a:p>
              </p:txBody>
            </p:sp>
            <p:sp>
              <p:nvSpPr>
                <p:cNvPr id="48" name="Rectangle 41"/>
                <p:cNvSpPr>
                  <a:spLocks noChangeArrowheads="1"/>
                </p:cNvSpPr>
                <p:nvPr/>
              </p:nvSpPr>
              <p:spPr bwMode="auto">
                <a:xfrm>
                  <a:off x="2067" y="748"/>
                  <a:ext cx="1003" cy="748"/>
                </a:xfrm>
                <a:prstGeom prst="rect">
                  <a:avLst/>
                </a:prstGeom>
                <a:noFill/>
                <a:ln w="7">
                  <a:solidFill>
                    <a:schemeClr val="accent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pt-PT" altLang="pt-PT" sz="1600">
                    <a:latin typeface="+mn-lt"/>
                  </a:endParaRPr>
                </a:p>
              </p:txBody>
            </p:sp>
          </p:grpSp>
          <p:grpSp>
            <p:nvGrpSpPr>
              <p:cNvPr id="20" name="Group 44"/>
              <p:cNvGrpSpPr>
                <a:grpSpLocks/>
              </p:cNvGrpSpPr>
              <p:nvPr/>
            </p:nvGrpSpPr>
            <p:grpSpPr bwMode="auto">
              <a:xfrm>
                <a:off x="3070" y="748"/>
                <a:ext cx="1248" cy="748"/>
                <a:chOff x="3070" y="748"/>
                <a:chExt cx="1248" cy="748"/>
              </a:xfrm>
            </p:grpSpPr>
            <p:sp>
              <p:nvSpPr>
                <p:cNvPr id="45" name="Rectangle 20"/>
                <p:cNvSpPr>
                  <a:spLocks noChangeArrowheads="1"/>
                </p:cNvSpPr>
                <p:nvPr/>
              </p:nvSpPr>
              <p:spPr bwMode="auto">
                <a:xfrm>
                  <a:off x="3070" y="748"/>
                  <a:ext cx="1248" cy="748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fr-FR" altLang="pt-PT" sz="1600" dirty="0">
                    <a:latin typeface="+mn-lt"/>
                  </a:endParaRPr>
                </a:p>
              </p:txBody>
            </p:sp>
            <p:sp>
              <p:nvSpPr>
                <p:cNvPr id="46" name="Rectangle 43"/>
                <p:cNvSpPr>
                  <a:spLocks noChangeArrowheads="1"/>
                </p:cNvSpPr>
                <p:nvPr/>
              </p:nvSpPr>
              <p:spPr bwMode="auto">
                <a:xfrm>
                  <a:off x="3070" y="748"/>
                  <a:ext cx="1248" cy="748"/>
                </a:xfrm>
                <a:prstGeom prst="rect">
                  <a:avLst/>
                </a:prstGeom>
                <a:noFill/>
                <a:ln w="7">
                  <a:solidFill>
                    <a:schemeClr val="accent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pt-PT" altLang="pt-PT" sz="1600">
                    <a:latin typeface="+mn-lt"/>
                  </a:endParaRPr>
                </a:p>
              </p:txBody>
            </p:sp>
          </p:grpSp>
          <p:grpSp>
            <p:nvGrpSpPr>
              <p:cNvPr id="21" name="Group 46"/>
              <p:cNvGrpSpPr>
                <a:grpSpLocks/>
              </p:cNvGrpSpPr>
              <p:nvPr/>
            </p:nvGrpSpPr>
            <p:grpSpPr bwMode="auto">
              <a:xfrm>
                <a:off x="0" y="1496"/>
                <a:ext cx="880" cy="748"/>
                <a:chOff x="0" y="1496"/>
                <a:chExt cx="880" cy="748"/>
              </a:xfrm>
            </p:grpSpPr>
            <p:sp>
              <p:nvSpPr>
                <p:cNvPr id="43" name="Rectangle 21"/>
                <p:cNvSpPr>
                  <a:spLocks noChangeArrowheads="1"/>
                </p:cNvSpPr>
                <p:nvPr/>
              </p:nvSpPr>
              <p:spPr bwMode="auto">
                <a:xfrm>
                  <a:off x="0" y="1496"/>
                  <a:ext cx="880" cy="748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fr-FR" altLang="pt-PT" sz="1600" dirty="0"/>
                    <a:t>SE o </a:t>
                  </a:r>
                  <a:r>
                    <a:rPr lang="fr-FR" altLang="pt-PT" sz="1600" dirty="0" err="1"/>
                    <a:t>sinal</a:t>
                  </a:r>
                  <a:r>
                    <a:rPr lang="fr-FR" altLang="pt-PT" sz="1600" dirty="0"/>
                    <a:t> </a:t>
                  </a:r>
                  <a:r>
                    <a:rPr lang="fr-FR" altLang="pt-PT" sz="1600" dirty="0" err="1"/>
                    <a:t>está</a:t>
                  </a:r>
                  <a:r>
                    <a:rPr lang="fr-FR" altLang="pt-PT" sz="1600" dirty="0"/>
                    <a:t> </a:t>
                  </a:r>
                  <a:r>
                    <a:rPr lang="fr-FR" altLang="pt-PT" sz="1600" dirty="0" err="1"/>
                    <a:t>amarelo</a:t>
                  </a:r>
                  <a:r>
                    <a:rPr lang="fr-FR" altLang="pt-PT" sz="1600" dirty="0"/>
                    <a:t>...</a:t>
                  </a:r>
                </a:p>
              </p:txBody>
            </p:sp>
            <p:sp>
              <p:nvSpPr>
                <p:cNvPr id="44" name="Rectangle 45"/>
                <p:cNvSpPr>
                  <a:spLocks noChangeArrowheads="1"/>
                </p:cNvSpPr>
                <p:nvPr/>
              </p:nvSpPr>
              <p:spPr bwMode="auto">
                <a:xfrm>
                  <a:off x="0" y="1496"/>
                  <a:ext cx="880" cy="748"/>
                </a:xfrm>
                <a:prstGeom prst="rect">
                  <a:avLst/>
                </a:prstGeom>
                <a:noFill/>
                <a:ln w="7">
                  <a:solidFill>
                    <a:schemeClr val="accent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pt-PT" altLang="pt-PT" sz="1600">
                    <a:latin typeface="+mn-lt"/>
                  </a:endParaRPr>
                </a:p>
              </p:txBody>
            </p:sp>
          </p:grpSp>
          <p:grpSp>
            <p:nvGrpSpPr>
              <p:cNvPr id="22" name="Group 48"/>
              <p:cNvGrpSpPr>
                <a:grpSpLocks/>
              </p:cNvGrpSpPr>
              <p:nvPr/>
            </p:nvGrpSpPr>
            <p:grpSpPr bwMode="auto">
              <a:xfrm>
                <a:off x="880" y="1496"/>
                <a:ext cx="1187" cy="748"/>
                <a:chOff x="880" y="1496"/>
                <a:chExt cx="1187" cy="748"/>
              </a:xfrm>
            </p:grpSpPr>
            <p:sp>
              <p:nvSpPr>
                <p:cNvPr id="41" name="Rectangle 22"/>
                <p:cNvSpPr>
                  <a:spLocks noChangeArrowheads="1"/>
                </p:cNvSpPr>
                <p:nvPr/>
              </p:nvSpPr>
              <p:spPr bwMode="auto">
                <a:xfrm>
                  <a:off x="880" y="1496"/>
                  <a:ext cx="1187" cy="748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fr-FR" altLang="pt-PT" sz="1600" dirty="0"/>
                    <a:t>SE a </a:t>
                  </a:r>
                  <a:r>
                    <a:rPr lang="fr-FR" altLang="pt-PT" sz="1600" dirty="0" err="1"/>
                    <a:t>minha</a:t>
                  </a:r>
                  <a:r>
                    <a:rPr lang="fr-FR" altLang="pt-PT" sz="1600" dirty="0"/>
                    <a:t> </a:t>
                  </a:r>
                  <a:r>
                    <a:rPr lang="fr-FR" altLang="pt-PT" sz="1600" dirty="0" err="1"/>
                    <a:t>velocidade</a:t>
                  </a:r>
                  <a:r>
                    <a:rPr lang="fr-FR" altLang="pt-PT" sz="1600" dirty="0"/>
                    <a:t> é </a:t>
                  </a:r>
                  <a:r>
                    <a:rPr lang="fr-FR" altLang="pt-PT" sz="1600" dirty="0" err="1"/>
                    <a:t>moderada</a:t>
                  </a:r>
                  <a:r>
                    <a:rPr lang="fr-FR" altLang="pt-PT" sz="1600" dirty="0"/>
                    <a:t>...</a:t>
                  </a:r>
                </a:p>
              </p:txBody>
            </p:sp>
            <p:sp>
              <p:nvSpPr>
                <p:cNvPr id="42" name="Rectangle 47"/>
                <p:cNvSpPr>
                  <a:spLocks noChangeArrowheads="1"/>
                </p:cNvSpPr>
                <p:nvPr/>
              </p:nvSpPr>
              <p:spPr bwMode="auto">
                <a:xfrm>
                  <a:off x="880" y="1496"/>
                  <a:ext cx="1187" cy="748"/>
                </a:xfrm>
                <a:prstGeom prst="rect">
                  <a:avLst/>
                </a:prstGeom>
                <a:noFill/>
                <a:ln w="7">
                  <a:solidFill>
                    <a:schemeClr val="accent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pt-PT" altLang="pt-PT" sz="1600">
                    <a:latin typeface="+mn-lt"/>
                  </a:endParaRPr>
                </a:p>
              </p:txBody>
            </p:sp>
          </p:grpSp>
          <p:grpSp>
            <p:nvGrpSpPr>
              <p:cNvPr id="23" name="Group 50"/>
              <p:cNvGrpSpPr>
                <a:grpSpLocks/>
              </p:cNvGrpSpPr>
              <p:nvPr/>
            </p:nvGrpSpPr>
            <p:grpSpPr bwMode="auto">
              <a:xfrm>
                <a:off x="2067" y="1496"/>
                <a:ext cx="1003" cy="748"/>
                <a:chOff x="2067" y="1496"/>
                <a:chExt cx="1003" cy="748"/>
              </a:xfrm>
            </p:grpSpPr>
            <p:sp>
              <p:nvSpPr>
                <p:cNvPr id="39" name="Rectangle 23"/>
                <p:cNvSpPr>
                  <a:spLocks noChangeArrowheads="1"/>
                </p:cNvSpPr>
                <p:nvPr/>
              </p:nvSpPr>
              <p:spPr bwMode="auto">
                <a:xfrm>
                  <a:off x="2067" y="1496"/>
                  <a:ext cx="1003" cy="748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fr-FR" altLang="pt-PT" sz="1600" dirty="0">
                      <a:latin typeface="+mn-lt"/>
                    </a:rPr>
                    <a:t>SE o </a:t>
                  </a:r>
                  <a:r>
                    <a:rPr lang="fr-FR" altLang="pt-PT" sz="1600" dirty="0" err="1">
                      <a:latin typeface="+mn-lt"/>
                    </a:rPr>
                    <a:t>semáforo</a:t>
                  </a:r>
                  <a:r>
                    <a:rPr lang="fr-FR" altLang="pt-PT" sz="1600" dirty="0">
                      <a:latin typeface="+mn-lt"/>
                    </a:rPr>
                    <a:t> </a:t>
                  </a:r>
                  <a:r>
                    <a:rPr lang="fr-FR" altLang="pt-PT" sz="1600" dirty="0" err="1">
                      <a:latin typeface="+mn-lt"/>
                    </a:rPr>
                    <a:t>está</a:t>
                  </a:r>
                  <a:r>
                    <a:rPr lang="fr-FR" altLang="pt-PT" sz="1600" dirty="0">
                      <a:latin typeface="+mn-lt"/>
                    </a:rPr>
                    <a:t> longe…</a:t>
                  </a:r>
                </a:p>
              </p:txBody>
            </p:sp>
            <p:sp>
              <p:nvSpPr>
                <p:cNvPr id="40" name="Rectangle 49"/>
                <p:cNvSpPr>
                  <a:spLocks noChangeArrowheads="1"/>
                </p:cNvSpPr>
                <p:nvPr/>
              </p:nvSpPr>
              <p:spPr bwMode="auto">
                <a:xfrm>
                  <a:off x="2067" y="1496"/>
                  <a:ext cx="1003" cy="748"/>
                </a:xfrm>
                <a:prstGeom prst="rect">
                  <a:avLst/>
                </a:prstGeom>
                <a:noFill/>
                <a:ln w="7">
                  <a:solidFill>
                    <a:schemeClr val="accent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pt-PT" altLang="pt-PT" sz="1600">
                    <a:latin typeface="+mn-lt"/>
                  </a:endParaRPr>
                </a:p>
              </p:txBody>
            </p:sp>
          </p:grpSp>
          <p:grpSp>
            <p:nvGrpSpPr>
              <p:cNvPr id="24" name="Group 52"/>
              <p:cNvGrpSpPr>
                <a:grpSpLocks/>
              </p:cNvGrpSpPr>
              <p:nvPr/>
            </p:nvGrpSpPr>
            <p:grpSpPr bwMode="auto">
              <a:xfrm>
                <a:off x="3070" y="1496"/>
                <a:ext cx="1248" cy="748"/>
                <a:chOff x="3070" y="1496"/>
                <a:chExt cx="1248" cy="748"/>
              </a:xfrm>
            </p:grpSpPr>
            <p:sp>
              <p:nvSpPr>
                <p:cNvPr id="37" name="Rectangle 24"/>
                <p:cNvSpPr>
                  <a:spLocks noChangeArrowheads="1"/>
                </p:cNvSpPr>
                <p:nvPr/>
              </p:nvSpPr>
              <p:spPr bwMode="auto">
                <a:xfrm>
                  <a:off x="3070" y="1496"/>
                  <a:ext cx="1248" cy="748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fr-FR" altLang="pt-PT" sz="1600" dirty="0">
                    <a:latin typeface="+mn-lt"/>
                  </a:endParaRPr>
                </a:p>
              </p:txBody>
            </p:sp>
            <p:sp>
              <p:nvSpPr>
                <p:cNvPr id="38" name="Rectangle 51"/>
                <p:cNvSpPr>
                  <a:spLocks noChangeArrowheads="1"/>
                </p:cNvSpPr>
                <p:nvPr/>
              </p:nvSpPr>
              <p:spPr bwMode="auto">
                <a:xfrm>
                  <a:off x="3070" y="1496"/>
                  <a:ext cx="1248" cy="748"/>
                </a:xfrm>
                <a:prstGeom prst="rect">
                  <a:avLst/>
                </a:prstGeom>
                <a:noFill/>
                <a:ln w="7">
                  <a:solidFill>
                    <a:schemeClr val="accent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pt-PT" altLang="pt-PT" sz="1600">
                    <a:latin typeface="+mn-lt"/>
                  </a:endParaRPr>
                </a:p>
              </p:txBody>
            </p:sp>
          </p:grpSp>
          <p:grpSp>
            <p:nvGrpSpPr>
              <p:cNvPr id="25" name="Group 54"/>
              <p:cNvGrpSpPr>
                <a:grpSpLocks/>
              </p:cNvGrpSpPr>
              <p:nvPr/>
            </p:nvGrpSpPr>
            <p:grpSpPr bwMode="auto">
              <a:xfrm>
                <a:off x="0" y="2244"/>
                <a:ext cx="880" cy="748"/>
                <a:chOff x="0" y="2244"/>
                <a:chExt cx="880" cy="748"/>
              </a:xfrm>
            </p:grpSpPr>
            <p:sp>
              <p:nvSpPr>
                <p:cNvPr id="35" name="Rectangle 25"/>
                <p:cNvSpPr>
                  <a:spLocks noChangeArrowheads="1"/>
                </p:cNvSpPr>
                <p:nvPr/>
              </p:nvSpPr>
              <p:spPr bwMode="auto">
                <a:xfrm>
                  <a:off x="0" y="2244"/>
                  <a:ext cx="880" cy="748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fr-FR" altLang="pt-PT" sz="1600" dirty="0"/>
                    <a:t>SE o </a:t>
                  </a:r>
                  <a:r>
                    <a:rPr lang="fr-FR" altLang="pt-PT" sz="1600" dirty="0" err="1"/>
                    <a:t>sinal</a:t>
                  </a:r>
                  <a:r>
                    <a:rPr lang="fr-FR" altLang="pt-PT" sz="1600" dirty="0"/>
                    <a:t> </a:t>
                  </a:r>
                  <a:r>
                    <a:rPr lang="fr-FR" altLang="pt-PT" sz="1600" dirty="0" err="1"/>
                    <a:t>está</a:t>
                  </a:r>
                  <a:r>
                    <a:rPr lang="fr-FR" altLang="pt-PT" sz="1600" dirty="0"/>
                    <a:t> </a:t>
                  </a:r>
                  <a:r>
                    <a:rPr lang="fr-FR" altLang="pt-PT" sz="1600" dirty="0" err="1"/>
                    <a:t>verde</a:t>
                  </a:r>
                  <a:r>
                    <a:rPr lang="fr-FR" altLang="pt-PT" sz="1600" dirty="0"/>
                    <a:t>...</a:t>
                  </a:r>
                </a:p>
              </p:txBody>
            </p:sp>
            <p:sp>
              <p:nvSpPr>
                <p:cNvPr id="36" name="Rectangle 53"/>
                <p:cNvSpPr>
                  <a:spLocks noChangeArrowheads="1"/>
                </p:cNvSpPr>
                <p:nvPr/>
              </p:nvSpPr>
              <p:spPr bwMode="auto">
                <a:xfrm>
                  <a:off x="0" y="2244"/>
                  <a:ext cx="880" cy="748"/>
                </a:xfrm>
                <a:prstGeom prst="rect">
                  <a:avLst/>
                </a:prstGeom>
                <a:noFill/>
                <a:ln w="7">
                  <a:solidFill>
                    <a:schemeClr val="accent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pt-PT" altLang="pt-PT" sz="1600">
                    <a:latin typeface="+mn-lt"/>
                  </a:endParaRPr>
                </a:p>
              </p:txBody>
            </p:sp>
          </p:grpSp>
          <p:grpSp>
            <p:nvGrpSpPr>
              <p:cNvPr id="26" name="Group 56"/>
              <p:cNvGrpSpPr>
                <a:grpSpLocks/>
              </p:cNvGrpSpPr>
              <p:nvPr/>
            </p:nvGrpSpPr>
            <p:grpSpPr bwMode="auto">
              <a:xfrm>
                <a:off x="880" y="2244"/>
                <a:ext cx="1187" cy="748"/>
                <a:chOff x="880" y="2244"/>
                <a:chExt cx="1187" cy="748"/>
              </a:xfrm>
            </p:grpSpPr>
            <p:sp>
              <p:nvSpPr>
                <p:cNvPr id="33" name="Rectangle 26"/>
                <p:cNvSpPr>
                  <a:spLocks noChangeArrowheads="1"/>
                </p:cNvSpPr>
                <p:nvPr/>
              </p:nvSpPr>
              <p:spPr bwMode="auto">
                <a:xfrm>
                  <a:off x="880" y="2244"/>
                  <a:ext cx="1187" cy="748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fr-FR" altLang="pt-PT" sz="1600" dirty="0"/>
                    <a:t>SE a </a:t>
                  </a:r>
                  <a:r>
                    <a:rPr lang="fr-FR" altLang="pt-PT" sz="1600" dirty="0" err="1"/>
                    <a:t>minha</a:t>
                  </a:r>
                  <a:r>
                    <a:rPr lang="fr-FR" altLang="pt-PT" sz="1600" dirty="0"/>
                    <a:t> </a:t>
                  </a:r>
                  <a:r>
                    <a:rPr lang="fr-FR" altLang="pt-PT" sz="1600" dirty="0" err="1"/>
                    <a:t>velocidade</a:t>
                  </a:r>
                  <a:r>
                    <a:rPr lang="fr-FR" altLang="pt-PT" sz="1600" dirty="0"/>
                    <a:t> é </a:t>
                  </a:r>
                  <a:r>
                    <a:rPr lang="fr-FR" altLang="pt-PT" sz="1600" dirty="0" err="1"/>
                    <a:t>baixa</a:t>
                  </a:r>
                  <a:r>
                    <a:rPr lang="fr-FR" altLang="pt-PT" sz="1600" dirty="0"/>
                    <a:t>...</a:t>
                  </a:r>
                </a:p>
              </p:txBody>
            </p:sp>
            <p:sp>
              <p:nvSpPr>
                <p:cNvPr id="34" name="Rectangle 55"/>
                <p:cNvSpPr>
                  <a:spLocks noChangeArrowheads="1"/>
                </p:cNvSpPr>
                <p:nvPr/>
              </p:nvSpPr>
              <p:spPr bwMode="auto">
                <a:xfrm>
                  <a:off x="880" y="2244"/>
                  <a:ext cx="1187" cy="748"/>
                </a:xfrm>
                <a:prstGeom prst="rect">
                  <a:avLst/>
                </a:prstGeom>
                <a:noFill/>
                <a:ln w="7">
                  <a:solidFill>
                    <a:schemeClr val="accent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pt-PT" altLang="pt-PT" sz="1600">
                    <a:latin typeface="+mn-lt"/>
                  </a:endParaRPr>
                </a:p>
              </p:txBody>
            </p:sp>
          </p:grpSp>
          <p:grpSp>
            <p:nvGrpSpPr>
              <p:cNvPr id="27" name="Group 58"/>
              <p:cNvGrpSpPr>
                <a:grpSpLocks/>
              </p:cNvGrpSpPr>
              <p:nvPr/>
            </p:nvGrpSpPr>
            <p:grpSpPr bwMode="auto">
              <a:xfrm>
                <a:off x="2067" y="2244"/>
                <a:ext cx="1003" cy="748"/>
                <a:chOff x="2067" y="2244"/>
                <a:chExt cx="1003" cy="748"/>
              </a:xfrm>
            </p:grpSpPr>
            <p:sp>
              <p:nvSpPr>
                <p:cNvPr id="31" name="Rectangle 27"/>
                <p:cNvSpPr>
                  <a:spLocks noChangeArrowheads="1"/>
                </p:cNvSpPr>
                <p:nvPr/>
              </p:nvSpPr>
              <p:spPr bwMode="auto">
                <a:xfrm>
                  <a:off x="2067" y="2244"/>
                  <a:ext cx="1003" cy="748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fr-FR" altLang="pt-PT" sz="1600" dirty="0"/>
                    <a:t>SE o </a:t>
                  </a:r>
                  <a:r>
                    <a:rPr lang="fr-FR" altLang="pt-PT" sz="1600" dirty="0" err="1"/>
                    <a:t>semáforo</a:t>
                  </a:r>
                  <a:r>
                    <a:rPr lang="fr-FR" altLang="pt-PT" sz="1600" dirty="0"/>
                    <a:t> </a:t>
                  </a:r>
                  <a:r>
                    <a:rPr lang="fr-FR" altLang="pt-PT" sz="1600" dirty="0" err="1"/>
                    <a:t>está</a:t>
                  </a:r>
                  <a:r>
                    <a:rPr lang="fr-FR" altLang="pt-PT" sz="1600" dirty="0"/>
                    <a:t> </a:t>
                  </a:r>
                  <a:r>
                    <a:rPr lang="fr-FR" altLang="pt-PT" sz="1600" dirty="0" err="1"/>
                    <a:t>próximo</a:t>
                  </a:r>
                  <a:r>
                    <a:rPr lang="fr-FR" altLang="pt-PT" sz="1600" dirty="0"/>
                    <a:t>…</a:t>
                  </a:r>
                </a:p>
              </p:txBody>
            </p:sp>
            <p:sp>
              <p:nvSpPr>
                <p:cNvPr id="32" name="Rectangle 57"/>
                <p:cNvSpPr>
                  <a:spLocks noChangeArrowheads="1"/>
                </p:cNvSpPr>
                <p:nvPr/>
              </p:nvSpPr>
              <p:spPr bwMode="auto">
                <a:xfrm>
                  <a:off x="2067" y="2244"/>
                  <a:ext cx="1003" cy="748"/>
                </a:xfrm>
                <a:prstGeom prst="rect">
                  <a:avLst/>
                </a:prstGeom>
                <a:noFill/>
                <a:ln w="7">
                  <a:solidFill>
                    <a:schemeClr val="accent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pt-PT" altLang="pt-PT" sz="1600">
                    <a:latin typeface="+mn-lt"/>
                  </a:endParaRPr>
                </a:p>
              </p:txBody>
            </p:sp>
          </p:grpSp>
          <p:grpSp>
            <p:nvGrpSpPr>
              <p:cNvPr id="28" name="Group 60"/>
              <p:cNvGrpSpPr>
                <a:grpSpLocks/>
              </p:cNvGrpSpPr>
              <p:nvPr/>
            </p:nvGrpSpPr>
            <p:grpSpPr bwMode="auto">
              <a:xfrm>
                <a:off x="3070" y="2244"/>
                <a:ext cx="1248" cy="748"/>
                <a:chOff x="3070" y="2244"/>
                <a:chExt cx="1248" cy="748"/>
              </a:xfrm>
            </p:grpSpPr>
            <p:sp>
              <p:nvSpPr>
                <p:cNvPr id="29" name="Rectangle 28"/>
                <p:cNvSpPr>
                  <a:spLocks noChangeArrowheads="1"/>
                </p:cNvSpPr>
                <p:nvPr/>
              </p:nvSpPr>
              <p:spPr bwMode="auto">
                <a:xfrm>
                  <a:off x="3070" y="2244"/>
                  <a:ext cx="1248" cy="748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fr-FR" altLang="pt-PT" sz="1600" dirty="0">
                    <a:latin typeface="+mn-lt"/>
                  </a:endParaRPr>
                </a:p>
              </p:txBody>
            </p:sp>
            <p:sp>
              <p:nvSpPr>
                <p:cNvPr id="30" name="Rectangle 59"/>
                <p:cNvSpPr>
                  <a:spLocks noChangeArrowheads="1"/>
                </p:cNvSpPr>
                <p:nvPr/>
              </p:nvSpPr>
              <p:spPr bwMode="auto">
                <a:xfrm>
                  <a:off x="3070" y="2244"/>
                  <a:ext cx="1248" cy="748"/>
                </a:xfrm>
                <a:prstGeom prst="rect">
                  <a:avLst/>
                </a:prstGeom>
                <a:noFill/>
                <a:ln w="7">
                  <a:solidFill>
                    <a:schemeClr val="accent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pt-PT" altLang="pt-PT" sz="1600">
                    <a:latin typeface="+mn-lt"/>
                  </a:endParaRPr>
                </a:p>
              </p:txBody>
            </p:sp>
          </p:grpSp>
        </p:grpSp>
        <p:sp>
          <p:nvSpPr>
            <p:cNvPr id="12" name="Rectangle 62"/>
            <p:cNvSpPr>
              <a:spLocks noChangeArrowheads="1"/>
            </p:cNvSpPr>
            <p:nvPr/>
          </p:nvSpPr>
          <p:spPr bwMode="auto">
            <a:xfrm>
              <a:off x="-22" y="-22"/>
              <a:ext cx="4362" cy="3036"/>
            </a:xfrm>
            <a:prstGeom prst="rect">
              <a:avLst/>
            </a:prstGeom>
            <a:noFill/>
            <a:ln w="71437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PT" altLang="pt-PT" sz="1600">
                <a:latin typeface="+mn-lt"/>
              </a:endParaRPr>
            </a:p>
          </p:txBody>
        </p:sp>
      </p:grpSp>
      <p:sp>
        <p:nvSpPr>
          <p:cNvPr id="61" name="Text Box 65"/>
          <p:cNvSpPr txBox="1">
            <a:spLocks noChangeArrowheads="1"/>
          </p:cNvSpPr>
          <p:nvPr/>
        </p:nvSpPr>
        <p:spPr bwMode="auto">
          <a:xfrm>
            <a:off x="1559695" y="6223621"/>
            <a:ext cx="607256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r-FR" altLang="pt-PT" sz="2000" dirty="0">
                <a:latin typeface="+mn-lt"/>
              </a:rPr>
              <a:t>As </a:t>
            </a:r>
            <a:r>
              <a:rPr lang="fr-FR" altLang="pt-PT" sz="2000" err="1">
                <a:latin typeface="+mn-lt"/>
              </a:rPr>
              <a:t>regras</a:t>
            </a:r>
            <a:r>
              <a:rPr lang="fr-FR" altLang="pt-PT" sz="2000">
                <a:latin typeface="+mn-lt"/>
              </a:rPr>
              <a:t> difusas </a:t>
            </a:r>
            <a:r>
              <a:rPr lang="fr-FR" altLang="pt-PT" sz="2000" dirty="0" err="1">
                <a:latin typeface="+mn-lt"/>
              </a:rPr>
              <a:t>são</a:t>
            </a:r>
            <a:r>
              <a:rPr lang="fr-FR" altLang="pt-PT" sz="2000" dirty="0">
                <a:latin typeface="+mn-lt"/>
              </a:rPr>
              <a:t> </a:t>
            </a:r>
            <a:r>
              <a:rPr lang="fr-FR" altLang="pt-PT" sz="2000" dirty="0" err="1">
                <a:latin typeface="+mn-lt"/>
              </a:rPr>
              <a:t>apresentadas</a:t>
            </a:r>
            <a:r>
              <a:rPr lang="fr-FR" altLang="pt-PT" sz="2000" dirty="0">
                <a:latin typeface="+mn-lt"/>
              </a:rPr>
              <a:t> </a:t>
            </a:r>
            <a:r>
              <a:rPr lang="fr-FR" altLang="pt-PT" sz="2000" dirty="0" err="1">
                <a:latin typeface="+mn-lt"/>
              </a:rPr>
              <a:t>em</a:t>
            </a:r>
            <a:r>
              <a:rPr lang="fr-FR" altLang="pt-PT" sz="2000" dirty="0">
                <a:latin typeface="+mn-lt"/>
              </a:rPr>
              <a:t> </a:t>
            </a:r>
            <a:r>
              <a:rPr lang="fr-FR" altLang="pt-PT" sz="2000" dirty="0" err="1">
                <a:latin typeface="+mn-lt"/>
              </a:rPr>
              <a:t>linguagem</a:t>
            </a:r>
            <a:r>
              <a:rPr lang="fr-FR" altLang="pt-PT" sz="2000" dirty="0">
                <a:latin typeface="+mn-lt"/>
              </a:rPr>
              <a:t> </a:t>
            </a:r>
            <a:r>
              <a:rPr lang="fr-FR" altLang="pt-PT" sz="2000" dirty="0" err="1">
                <a:latin typeface="+mn-lt"/>
              </a:rPr>
              <a:t>natural</a:t>
            </a:r>
            <a:r>
              <a:rPr lang="fr-FR" altLang="pt-PT" sz="2000" dirty="0">
                <a:latin typeface="+mn-lt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364253" y="3214870"/>
            <a:ext cx="2108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pt-PT" sz="1600" dirty="0"/>
              <a:t>TRAVO A FUNDO !</a:t>
            </a:r>
          </a:p>
          <a:p>
            <a:endParaRPr lang="pt-PT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6490388" y="3883836"/>
            <a:ext cx="25970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pt-PT" sz="1600" dirty="0"/>
              <a:t>MANTENHO A VELOCIDADE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133392" y="4749254"/>
            <a:ext cx="22599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altLang="pt-PT" sz="1600" dirty="0"/>
              <a:t>TRAVO LIGEIRAMENTE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588058" y="5494914"/>
            <a:ext cx="10441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altLang="pt-PT" sz="1600" dirty="0"/>
              <a:t>ACELERO</a:t>
            </a:r>
          </a:p>
        </p:txBody>
      </p:sp>
    </p:spTree>
    <p:extLst>
      <p:ext uri="{BB962C8B-B14F-4D97-AF65-F5344CB8AC3E}">
        <p14:creationId xmlns:p14="http://schemas.microsoft.com/office/powerpoint/2010/main" val="496099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2" grpId="0"/>
      <p:bldP spid="6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3589" y="1635291"/>
            <a:ext cx="79168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/>
              <a:t>Exemplos</a:t>
            </a:r>
            <a:r>
              <a:rPr lang="fr-FR" sz="2400" dirty="0"/>
              <a:t> </a:t>
            </a:r>
            <a:r>
              <a:rPr lang="fr-FR" sz="2400" dirty="0" err="1"/>
              <a:t>quotidianos</a:t>
            </a:r>
            <a:r>
              <a:rPr lang="fr-FR" sz="2400" dirty="0"/>
              <a:t> da </a:t>
            </a:r>
            <a:r>
              <a:rPr lang="fr-FR" sz="2400" dirty="0" err="1"/>
              <a:t>utilização</a:t>
            </a:r>
            <a:r>
              <a:rPr lang="fr-FR" sz="2400" dirty="0"/>
              <a:t> da </a:t>
            </a:r>
            <a:r>
              <a:rPr lang="fr-FR" sz="2400" err="1"/>
              <a:t>lógica</a:t>
            </a:r>
            <a:r>
              <a:rPr lang="fr-FR" sz="2400"/>
              <a:t> difusa</a:t>
            </a:r>
            <a:endParaRPr lang="fr-FR" sz="2400" dirty="0"/>
          </a:p>
          <a:p>
            <a:endParaRPr lang="fr-FR" sz="2400" dirty="0"/>
          </a:p>
          <a:p>
            <a:endParaRPr lang="fr-FR" sz="2400" dirty="0"/>
          </a:p>
        </p:txBody>
      </p:sp>
      <p:sp>
        <p:nvSpPr>
          <p:cNvPr id="2" name="Rectangle 1"/>
          <p:cNvSpPr/>
          <p:nvPr/>
        </p:nvSpPr>
        <p:spPr>
          <a:xfrm>
            <a:off x="0" y="844177"/>
            <a:ext cx="9144000" cy="5402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961" y="895007"/>
            <a:ext cx="2153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dirty="0">
                <a:solidFill>
                  <a:schemeClr val="bg1"/>
                </a:solidFill>
              </a:rPr>
              <a:t>Enquadramento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384419"/>
            <a:ext cx="9144000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13589" y="2342538"/>
            <a:ext cx="790526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Tradução do exemplo, segundo um modelo mais matemático e menos difuso...</a:t>
            </a:r>
          </a:p>
          <a:p>
            <a:endParaRPr lang="pt-PT" dirty="0"/>
          </a:p>
          <a:p>
            <a:r>
              <a:rPr lang="pt-PT" dirty="0"/>
              <a:t>Se o semáforo está vermelho, se a minha velocidade ultrapassa os 85,6 km/h e se tenho o semáforo a menos de 62,3 m, então pressiono o pedal do travão com uma força de 33,2 Newtons!</a:t>
            </a:r>
          </a:p>
          <a:p>
            <a:endParaRPr lang="pt-PT" dirty="0"/>
          </a:p>
          <a:p>
            <a:r>
              <a:rPr lang="pt-PT" dirty="0"/>
              <a:t>O nosso cérebro funciona também em lógica difusa!</a:t>
            </a:r>
          </a:p>
          <a:p>
            <a:endParaRPr lang="pt-PT" dirty="0"/>
          </a:p>
          <a:p>
            <a:r>
              <a:rPr lang="pt-PT" dirty="0"/>
              <a:t>A lógica difusa avalia as variáveis de entrada de uma forma aproximada (baixa, alta, perto, longe, etc.) e faz o mesmo para as variáveis de saída (travagem forte ou fraca) e constrói uma série de regras que permitem determinar as saídas em função das entradas.</a:t>
            </a:r>
          </a:p>
        </p:txBody>
      </p:sp>
    </p:spTree>
    <p:extLst>
      <p:ext uri="{BB962C8B-B14F-4D97-AF65-F5344CB8AC3E}">
        <p14:creationId xmlns:p14="http://schemas.microsoft.com/office/powerpoint/2010/main" val="5898400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06841" y="1531199"/>
            <a:ext cx="79168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/>
              <a:t>Exemplos</a:t>
            </a:r>
            <a:r>
              <a:rPr lang="fr-FR" sz="2400" dirty="0"/>
              <a:t> </a:t>
            </a:r>
            <a:r>
              <a:rPr lang="fr-FR" sz="2400" dirty="0" err="1"/>
              <a:t>quotidianos</a:t>
            </a:r>
            <a:r>
              <a:rPr lang="fr-FR" sz="2400" dirty="0"/>
              <a:t> da </a:t>
            </a:r>
            <a:r>
              <a:rPr lang="fr-FR" sz="2400" dirty="0" err="1"/>
              <a:t>utilização</a:t>
            </a:r>
            <a:r>
              <a:rPr lang="fr-FR" sz="2400" dirty="0"/>
              <a:t> da </a:t>
            </a:r>
            <a:r>
              <a:rPr lang="fr-FR" sz="2400" err="1"/>
              <a:t>lógica</a:t>
            </a:r>
            <a:r>
              <a:rPr lang="fr-FR" sz="2400"/>
              <a:t> difusa</a:t>
            </a:r>
            <a:endParaRPr lang="fr-FR" sz="2400" dirty="0"/>
          </a:p>
          <a:p>
            <a:endParaRPr lang="fr-FR" sz="2400" dirty="0"/>
          </a:p>
          <a:p>
            <a:endParaRPr lang="fr-FR" sz="2400" dirty="0"/>
          </a:p>
        </p:txBody>
      </p:sp>
      <p:sp>
        <p:nvSpPr>
          <p:cNvPr id="2" name="Rectangle 1"/>
          <p:cNvSpPr/>
          <p:nvPr/>
        </p:nvSpPr>
        <p:spPr>
          <a:xfrm>
            <a:off x="0" y="844177"/>
            <a:ext cx="9144000" cy="5402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961" y="895007"/>
            <a:ext cx="2153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dirty="0">
                <a:solidFill>
                  <a:schemeClr val="bg1"/>
                </a:solidFill>
              </a:rPr>
              <a:t>Enquadramento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384419"/>
            <a:ext cx="9144000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841" y="2094221"/>
            <a:ext cx="3630371" cy="2381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123" y="2100627"/>
            <a:ext cx="3595659" cy="2359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79821" y="4570314"/>
            <a:ext cx="6260047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350" dirty="0"/>
              <a:t>Se o paciente tem 38,9ºC de temperatura</a:t>
            </a:r>
          </a:p>
          <a:p>
            <a:endParaRPr lang="pt-PT" sz="1350" dirty="0"/>
          </a:p>
          <a:p>
            <a:r>
              <a:rPr lang="pt-PT" sz="1350" dirty="0"/>
              <a:t>O paciente não tem febre alta	ENTÃO 	o paciente não tem hepatite</a:t>
            </a:r>
          </a:p>
          <a:p>
            <a:endParaRPr lang="pt-PT" sz="1350" dirty="0"/>
          </a:p>
          <a:p>
            <a:endParaRPr lang="pt-PT" sz="1350" dirty="0"/>
          </a:p>
          <a:p>
            <a:r>
              <a:rPr lang="pt-PT" sz="1350" dirty="0"/>
              <a:t>O paciente tem uma febre alta a 48%	ENTÃO 	o paciente tem uma hepatite a x%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5449" y="4985566"/>
            <a:ext cx="135646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350" b="1" dirty="0"/>
              <a:t>Lógica clássica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5449" y="5609059"/>
            <a:ext cx="122661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350" b="1"/>
              <a:t>Lógica difusa</a:t>
            </a:r>
            <a:endParaRPr lang="pt-PT" sz="1350" b="1" dirty="0"/>
          </a:p>
        </p:txBody>
      </p:sp>
      <p:sp>
        <p:nvSpPr>
          <p:cNvPr id="18" name="Rectangle 17"/>
          <p:cNvSpPr/>
          <p:nvPr/>
        </p:nvSpPr>
        <p:spPr>
          <a:xfrm>
            <a:off x="337931" y="4902476"/>
            <a:ext cx="8284265" cy="487017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19" name="Rectangle 18"/>
          <p:cNvSpPr/>
          <p:nvPr/>
        </p:nvSpPr>
        <p:spPr>
          <a:xfrm>
            <a:off x="327994" y="5469005"/>
            <a:ext cx="8284265" cy="487017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</p:spTree>
    <p:extLst>
      <p:ext uri="{BB962C8B-B14F-4D97-AF65-F5344CB8AC3E}">
        <p14:creationId xmlns:p14="http://schemas.microsoft.com/office/powerpoint/2010/main" val="211855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9397" y="1757513"/>
            <a:ext cx="8433658" cy="4042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fr-FR" sz="2400" dirty="0"/>
              <a:t>A </a:t>
            </a:r>
            <a:r>
              <a:rPr lang="fr-FR" sz="2400" dirty="0" err="1"/>
              <a:t>lógica</a:t>
            </a:r>
            <a:r>
              <a:rPr lang="fr-FR" sz="2400" dirty="0"/>
              <a:t> </a:t>
            </a:r>
            <a:r>
              <a:rPr lang="fr-FR" sz="2400" dirty="0" err="1"/>
              <a:t>adoptada</a:t>
            </a:r>
            <a:r>
              <a:rPr lang="fr-FR" sz="2400" dirty="0"/>
              <a:t> </a:t>
            </a:r>
            <a:r>
              <a:rPr lang="fr-FR" sz="2400" dirty="0" err="1"/>
              <a:t>num</a:t>
            </a:r>
            <a:r>
              <a:rPr lang="fr-FR" sz="2400" dirty="0"/>
              <a:t> </a:t>
            </a:r>
            <a:r>
              <a:rPr lang="fr-FR" sz="2400" dirty="0" err="1"/>
              <a:t>modelo</a:t>
            </a:r>
            <a:r>
              <a:rPr lang="fr-FR" sz="2400" dirty="0"/>
              <a:t> de </a:t>
            </a:r>
            <a:r>
              <a:rPr lang="fr-FR" sz="2400" err="1"/>
              <a:t>lógica</a:t>
            </a:r>
            <a:r>
              <a:rPr lang="fr-FR" sz="2400"/>
              <a:t> difusa </a:t>
            </a:r>
            <a:r>
              <a:rPr lang="fr-FR" sz="2400" dirty="0"/>
              <a:t>é, </a:t>
            </a:r>
            <a:r>
              <a:rPr lang="fr-FR" sz="2400" i="1" dirty="0"/>
              <a:t>a priori</a:t>
            </a:r>
            <a:r>
              <a:rPr lang="fr-FR" sz="2400"/>
              <a:t>, diferente </a:t>
            </a:r>
            <a:r>
              <a:rPr lang="fr-FR" sz="2400" dirty="0"/>
              <a:t>da </a:t>
            </a:r>
            <a:r>
              <a:rPr lang="fr-FR" sz="2400" dirty="0" err="1"/>
              <a:t>generalidade</a:t>
            </a:r>
            <a:r>
              <a:rPr lang="fr-FR" sz="2400" dirty="0"/>
              <a:t> </a:t>
            </a:r>
            <a:r>
              <a:rPr lang="fr-FR" sz="2400" dirty="0" err="1"/>
              <a:t>das</a:t>
            </a:r>
            <a:r>
              <a:rPr lang="fr-FR" sz="2400" dirty="0"/>
              <a:t> </a:t>
            </a:r>
            <a:r>
              <a:rPr lang="fr-FR" sz="2400" dirty="0" err="1"/>
              <a:t>abordagens</a:t>
            </a:r>
            <a:r>
              <a:rPr lang="fr-FR" sz="2400" dirty="0"/>
              <a:t> </a:t>
            </a:r>
            <a:r>
              <a:rPr lang="fr-FR" sz="2400" dirty="0" err="1"/>
              <a:t>científicas</a:t>
            </a:r>
            <a:endParaRPr lang="fr-FR" sz="2400" dirty="0"/>
          </a:p>
          <a:p>
            <a:pPr marL="342900" indent="-34290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fr-FR" sz="2400" dirty="0"/>
              <a:t>É </a:t>
            </a:r>
            <a:r>
              <a:rPr lang="fr-FR" sz="2400" dirty="0" err="1"/>
              <a:t>essencialmente</a:t>
            </a:r>
            <a:r>
              <a:rPr lang="fr-FR" sz="2400" dirty="0"/>
              <a:t> </a:t>
            </a:r>
            <a:r>
              <a:rPr lang="fr-FR" sz="2400" dirty="0" err="1"/>
              <a:t>pragmática</a:t>
            </a:r>
            <a:r>
              <a:rPr lang="fr-FR" sz="2400" dirty="0"/>
              <a:t> e </a:t>
            </a:r>
            <a:r>
              <a:rPr lang="fr-FR" sz="2400" dirty="0" err="1"/>
              <a:t>empírica</a:t>
            </a:r>
            <a:r>
              <a:rPr lang="fr-FR" sz="2400" dirty="0"/>
              <a:t> e </a:t>
            </a:r>
            <a:r>
              <a:rPr lang="fr-FR" sz="2400" dirty="0" err="1"/>
              <a:t>menos</a:t>
            </a:r>
            <a:r>
              <a:rPr lang="fr-FR" sz="2400" dirty="0"/>
              <a:t> </a:t>
            </a:r>
            <a:r>
              <a:rPr lang="fr-FR" sz="2400" dirty="0" err="1"/>
              <a:t>determinística</a:t>
            </a:r>
            <a:r>
              <a:rPr lang="fr-FR" sz="2400" dirty="0"/>
              <a:t>, </a:t>
            </a:r>
            <a:r>
              <a:rPr lang="fr-FR" sz="2400" dirty="0" err="1"/>
              <a:t>pelo</a:t>
            </a:r>
            <a:r>
              <a:rPr lang="fr-FR" sz="2400" dirty="0"/>
              <a:t> </a:t>
            </a:r>
            <a:r>
              <a:rPr lang="fr-FR" sz="2400" dirty="0" err="1"/>
              <a:t>menos</a:t>
            </a:r>
            <a:r>
              <a:rPr lang="fr-FR" sz="2400" dirty="0"/>
              <a:t> na </a:t>
            </a:r>
            <a:r>
              <a:rPr lang="fr-FR" sz="2400" dirty="0" err="1"/>
              <a:t>relação</a:t>
            </a:r>
            <a:r>
              <a:rPr lang="fr-FR" sz="2400" dirty="0"/>
              <a:t> de </a:t>
            </a:r>
            <a:r>
              <a:rPr lang="fr-FR" sz="2400" dirty="0" err="1"/>
              <a:t>causalidade</a:t>
            </a:r>
            <a:endParaRPr lang="fr-FR" sz="2400" dirty="0"/>
          </a:p>
          <a:p>
            <a:pPr marL="342900" indent="-34290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fr-FR" sz="2400" dirty="0"/>
              <a:t>A </a:t>
            </a:r>
            <a:r>
              <a:rPr lang="fr-FR" sz="2400" dirty="0" err="1"/>
              <a:t>decisão</a:t>
            </a:r>
            <a:r>
              <a:rPr lang="fr-FR" sz="2400" dirty="0"/>
              <a:t> na </a:t>
            </a:r>
            <a:r>
              <a:rPr lang="fr-FR" sz="2400" err="1"/>
              <a:t>lógica</a:t>
            </a:r>
            <a:r>
              <a:rPr lang="fr-FR" sz="2400"/>
              <a:t> difusa </a:t>
            </a:r>
            <a:r>
              <a:rPr lang="fr-FR" sz="2400" dirty="0"/>
              <a:t>é </a:t>
            </a:r>
            <a:r>
              <a:rPr lang="fr-FR" sz="2400" dirty="0" err="1"/>
              <a:t>baseada</a:t>
            </a:r>
            <a:r>
              <a:rPr lang="fr-FR" sz="2400" dirty="0"/>
              <a:t> </a:t>
            </a:r>
            <a:r>
              <a:rPr lang="fr-FR" sz="2400" dirty="0" err="1"/>
              <a:t>em</a:t>
            </a:r>
            <a:r>
              <a:rPr lang="fr-FR" sz="2400" dirty="0"/>
              <a:t> </a:t>
            </a:r>
            <a:r>
              <a:rPr lang="fr-FR" sz="2400" dirty="0" err="1"/>
              <a:t>conhecimento</a:t>
            </a:r>
            <a:r>
              <a:rPr lang="fr-FR" sz="2400" dirty="0"/>
              <a:t> </a:t>
            </a:r>
            <a:r>
              <a:rPr lang="fr-FR" sz="2400" dirty="0" err="1"/>
              <a:t>empírico</a:t>
            </a:r>
            <a:r>
              <a:rPr lang="fr-FR" sz="2400" dirty="0"/>
              <a:t>, que </a:t>
            </a:r>
            <a:r>
              <a:rPr lang="fr-FR" sz="2400" dirty="0" err="1"/>
              <a:t>permite</a:t>
            </a:r>
            <a:r>
              <a:rPr lang="fr-FR" sz="2400" dirty="0"/>
              <a:t> </a:t>
            </a:r>
            <a:r>
              <a:rPr lang="fr-FR" sz="2400" dirty="0" err="1"/>
              <a:t>introduzir</a:t>
            </a:r>
            <a:r>
              <a:rPr lang="fr-FR" sz="2400" dirty="0"/>
              <a:t> </a:t>
            </a:r>
            <a:r>
              <a:rPr lang="fr-FR" sz="2400" dirty="0" err="1"/>
              <a:t>uma</a:t>
            </a:r>
            <a:r>
              <a:rPr lang="fr-FR" sz="2400" dirty="0"/>
              <a:t> </a:t>
            </a:r>
            <a:r>
              <a:rPr lang="fr-FR" sz="2400" dirty="0" err="1"/>
              <a:t>componente</a:t>
            </a:r>
            <a:r>
              <a:rPr lang="fr-FR" sz="2400" dirty="0"/>
              <a:t> </a:t>
            </a:r>
            <a:r>
              <a:rPr lang="fr-FR" sz="2400" dirty="0" err="1"/>
              <a:t>quantitativa</a:t>
            </a:r>
            <a:endParaRPr lang="fr-FR" sz="2400" dirty="0"/>
          </a:p>
          <a:p>
            <a:pPr marL="342900" indent="-34290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fr-FR" sz="2400" dirty="0" err="1"/>
              <a:t>Não</a:t>
            </a:r>
            <a:r>
              <a:rPr lang="fr-FR" sz="2400" dirty="0"/>
              <a:t> se </a:t>
            </a:r>
            <a:r>
              <a:rPr lang="fr-FR" sz="2400" dirty="0" err="1"/>
              <a:t>deve</a:t>
            </a:r>
            <a:r>
              <a:rPr lang="fr-FR" sz="2400" dirty="0"/>
              <a:t> </a:t>
            </a:r>
            <a:r>
              <a:rPr lang="fr-FR" sz="2400" dirty="0" err="1"/>
              <a:t>tentar</a:t>
            </a:r>
            <a:r>
              <a:rPr lang="fr-FR" sz="2400" dirty="0"/>
              <a:t> </a:t>
            </a:r>
            <a:r>
              <a:rPr lang="fr-FR" sz="2400" dirty="0" err="1"/>
              <a:t>introduzir</a:t>
            </a:r>
            <a:r>
              <a:rPr lang="fr-FR" sz="2400" dirty="0"/>
              <a:t> </a:t>
            </a:r>
            <a:r>
              <a:rPr lang="fr-FR" sz="2400" dirty="0" err="1"/>
              <a:t>demasiado</a:t>
            </a:r>
            <a:r>
              <a:rPr lang="fr-FR" sz="2400" dirty="0"/>
              <a:t> </a:t>
            </a:r>
            <a:r>
              <a:rPr lang="fr-FR" sz="2400" dirty="0" err="1"/>
              <a:t>rigor</a:t>
            </a:r>
            <a:r>
              <a:rPr lang="fr-FR" sz="2400" dirty="0"/>
              <a:t> (</a:t>
            </a:r>
            <a:r>
              <a:rPr lang="fr-FR" sz="2400" dirty="0" err="1"/>
              <a:t>dimensão</a:t>
            </a:r>
            <a:r>
              <a:rPr lang="fr-FR" sz="2400" dirty="0"/>
              <a:t> </a:t>
            </a:r>
            <a:r>
              <a:rPr lang="fr-FR" sz="2400" dirty="0" err="1"/>
              <a:t>cartesiana</a:t>
            </a:r>
            <a:r>
              <a:rPr lang="fr-FR" sz="2400" dirty="0"/>
              <a:t> </a:t>
            </a:r>
            <a:r>
              <a:rPr lang="fr-FR" sz="2400" dirty="0" err="1"/>
              <a:t>exagerada</a:t>
            </a:r>
            <a:r>
              <a:rPr lang="fr-FR" sz="2400" dirty="0"/>
              <a:t>)</a:t>
            </a:r>
          </a:p>
          <a:p>
            <a:pPr marL="342900" indent="-34290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fr-FR" sz="2400" dirty="0" err="1"/>
              <a:t>Não</a:t>
            </a:r>
            <a:r>
              <a:rPr lang="fr-FR" sz="2400" dirty="0"/>
              <a:t> é </a:t>
            </a:r>
            <a:r>
              <a:rPr lang="fr-FR" sz="2400" dirty="0" err="1"/>
              <a:t>necessário</a:t>
            </a:r>
            <a:r>
              <a:rPr lang="fr-FR" sz="2400" dirty="0"/>
              <a:t> </a:t>
            </a:r>
            <a:r>
              <a:rPr lang="fr-FR" sz="2400" dirty="0" err="1"/>
              <a:t>conhecer</a:t>
            </a:r>
            <a:r>
              <a:rPr lang="fr-FR" sz="2400" dirty="0"/>
              <a:t> </a:t>
            </a:r>
            <a:r>
              <a:rPr lang="fr-FR" sz="2400" dirty="0" err="1"/>
              <a:t>todo</a:t>
            </a:r>
            <a:r>
              <a:rPr lang="fr-FR" sz="2400" dirty="0"/>
              <a:t> o </a:t>
            </a:r>
            <a:r>
              <a:rPr lang="fr-FR" sz="2400" dirty="0" err="1"/>
              <a:t>funcionamento</a:t>
            </a:r>
            <a:r>
              <a:rPr lang="fr-FR" sz="2400" dirty="0"/>
              <a:t> de </a:t>
            </a:r>
            <a:r>
              <a:rPr lang="fr-FR" sz="2400" dirty="0" err="1"/>
              <a:t>um</a:t>
            </a:r>
            <a:r>
              <a:rPr lang="fr-FR" sz="2400" dirty="0"/>
              <a:t> </a:t>
            </a:r>
            <a:r>
              <a:rPr lang="fr-FR" sz="2400" dirty="0" err="1"/>
              <a:t>sistema</a:t>
            </a:r>
            <a:r>
              <a:rPr lang="fr-FR" sz="2400" dirty="0"/>
              <a:t> para </a:t>
            </a:r>
            <a:r>
              <a:rPr lang="fr-FR" sz="2400" dirty="0" err="1"/>
              <a:t>poder</a:t>
            </a:r>
            <a:r>
              <a:rPr lang="fr-FR" sz="2400" dirty="0"/>
              <a:t> </a:t>
            </a:r>
            <a:r>
              <a:rPr lang="fr-FR" sz="2400" dirty="0" err="1"/>
              <a:t>tomar</a:t>
            </a:r>
            <a:r>
              <a:rPr lang="fr-FR" sz="2400" dirty="0"/>
              <a:t> </a:t>
            </a:r>
            <a:r>
              <a:rPr lang="fr-FR" sz="2400" dirty="0" err="1"/>
              <a:t>decisões</a:t>
            </a:r>
            <a:r>
              <a:rPr lang="fr-FR" sz="2400" dirty="0"/>
              <a:t> sobre o </a:t>
            </a:r>
            <a:r>
              <a:rPr lang="fr-FR" sz="2400" dirty="0" err="1"/>
              <a:t>mesmo</a:t>
            </a:r>
            <a:endParaRPr lang="fr-FR" sz="2400" dirty="0"/>
          </a:p>
        </p:txBody>
      </p:sp>
      <p:sp>
        <p:nvSpPr>
          <p:cNvPr id="2" name="Rectangle 1"/>
          <p:cNvSpPr/>
          <p:nvPr/>
        </p:nvSpPr>
        <p:spPr>
          <a:xfrm>
            <a:off x="0" y="844177"/>
            <a:ext cx="9144000" cy="5402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961" y="895007"/>
            <a:ext cx="2153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dirty="0">
                <a:solidFill>
                  <a:schemeClr val="bg1"/>
                </a:solidFill>
              </a:rPr>
              <a:t>Enquadramento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384419"/>
            <a:ext cx="9144000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0814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4367" y="1924662"/>
            <a:ext cx="8433658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50"/>
              </a:spcAft>
            </a:pPr>
            <a:r>
              <a:rPr lang="fr-FR" sz="2400" dirty="0"/>
              <a:t>Os </a:t>
            </a:r>
            <a:r>
              <a:rPr lang="fr-FR" sz="2400" dirty="0" err="1"/>
              <a:t>modelos</a:t>
            </a:r>
            <a:r>
              <a:rPr lang="fr-FR" sz="2400" dirty="0"/>
              <a:t> de </a:t>
            </a:r>
            <a:r>
              <a:rPr lang="fr-FR" sz="2400" err="1"/>
              <a:t>lógica</a:t>
            </a:r>
            <a:r>
              <a:rPr lang="fr-FR" sz="2400"/>
              <a:t> difusa </a:t>
            </a:r>
            <a:r>
              <a:rPr lang="fr-FR" sz="2400" dirty="0" err="1"/>
              <a:t>baseiam</a:t>
            </a:r>
            <a:r>
              <a:rPr lang="fr-FR" sz="2400" dirty="0"/>
              <a:t>-se: </a:t>
            </a:r>
          </a:p>
          <a:p>
            <a:pPr marL="342900" indent="-342900"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fr-FR" sz="2400" dirty="0"/>
          </a:p>
          <a:p>
            <a:pPr marL="342900" indent="-34290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fr-FR" sz="2400" dirty="0"/>
              <a:t>nos </a:t>
            </a:r>
            <a:r>
              <a:rPr lang="fr-FR" sz="2400" dirty="0" err="1"/>
              <a:t>conjuntos</a:t>
            </a:r>
            <a:r>
              <a:rPr lang="fr-FR" sz="2400" dirty="0"/>
              <a:t> e </a:t>
            </a:r>
            <a:r>
              <a:rPr lang="fr-FR" sz="2400" err="1"/>
              <a:t>variáveis</a:t>
            </a:r>
            <a:r>
              <a:rPr lang="fr-FR" sz="2400"/>
              <a:t> difusas </a:t>
            </a:r>
            <a:r>
              <a:rPr lang="fr-FR" sz="2400" dirty="0"/>
              <a:t>e </a:t>
            </a:r>
            <a:r>
              <a:rPr lang="fr-FR" sz="2400" dirty="0" err="1"/>
              <a:t>respectivos</a:t>
            </a:r>
            <a:r>
              <a:rPr lang="fr-FR" sz="2400" dirty="0"/>
              <a:t> </a:t>
            </a:r>
            <a:r>
              <a:rPr lang="fr-FR" sz="2400" dirty="0" err="1"/>
              <a:t>operadores</a:t>
            </a:r>
            <a:r>
              <a:rPr lang="fr-FR" sz="2400" dirty="0"/>
              <a:t> </a:t>
            </a:r>
            <a:r>
              <a:rPr lang="fr-FR" sz="2400" dirty="0" err="1"/>
              <a:t>associados</a:t>
            </a:r>
            <a:endParaRPr lang="fr-FR" sz="2400" dirty="0"/>
          </a:p>
          <a:p>
            <a:pPr marL="342900" indent="-342900"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fr-FR" sz="2400" dirty="0" err="1"/>
          </a:p>
          <a:p>
            <a:pPr marL="342900" indent="-34290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fr-FR" sz="2400" dirty="0"/>
              <a:t>na </a:t>
            </a:r>
            <a:r>
              <a:rPr lang="fr-FR" sz="2400" dirty="0" err="1"/>
              <a:t>tomada</a:t>
            </a:r>
            <a:r>
              <a:rPr lang="fr-FR" sz="2400" dirty="0"/>
              <a:t> de </a:t>
            </a:r>
            <a:r>
              <a:rPr lang="fr-FR" sz="2400" dirty="0" err="1"/>
              <a:t>decisão</a:t>
            </a:r>
            <a:r>
              <a:rPr lang="fr-FR" sz="2400" dirty="0"/>
              <a:t> a partir de </a:t>
            </a:r>
            <a:r>
              <a:rPr lang="fr-FR" sz="2400" dirty="0" err="1"/>
              <a:t>uma</a:t>
            </a:r>
            <a:r>
              <a:rPr lang="fr-FR" sz="2400" dirty="0"/>
              <a:t> base de </a:t>
            </a:r>
            <a:r>
              <a:rPr lang="fr-FR" sz="2400" dirty="0" err="1"/>
              <a:t>regras</a:t>
            </a:r>
            <a:endParaRPr lang="fr-FR" sz="2400" dirty="0"/>
          </a:p>
          <a:p>
            <a:pPr marL="342900" indent="-342900"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fr-FR" sz="2400" dirty="0"/>
          </a:p>
          <a:p>
            <a:pPr lvl="2">
              <a:spcAft>
                <a:spcPts val="450"/>
              </a:spcAft>
            </a:pPr>
            <a:r>
              <a:rPr lang="fr-FR" sz="2400" dirty="0"/>
              <a:t>	SE … ENTÃO      - </a:t>
            </a:r>
            <a:r>
              <a:rPr lang="fr-FR" sz="2400" err="1"/>
              <a:t>inferência</a:t>
            </a:r>
            <a:r>
              <a:rPr lang="fr-FR" sz="2400"/>
              <a:t> difusa</a:t>
            </a:r>
            <a:endParaRPr lang="fr-FR" sz="2400" dirty="0"/>
          </a:p>
        </p:txBody>
      </p:sp>
      <p:sp>
        <p:nvSpPr>
          <p:cNvPr id="2" name="Rectangle 1"/>
          <p:cNvSpPr/>
          <p:nvPr/>
        </p:nvSpPr>
        <p:spPr>
          <a:xfrm>
            <a:off x="0" y="844177"/>
            <a:ext cx="9144000" cy="5402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961" y="895007"/>
            <a:ext cx="2153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dirty="0">
                <a:solidFill>
                  <a:schemeClr val="bg1"/>
                </a:solidFill>
              </a:rPr>
              <a:t>Enquadramento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384419"/>
            <a:ext cx="9144000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9258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9736" y="1709835"/>
            <a:ext cx="7916822" cy="50244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/>
              <a:t>Desenvolvimento</a:t>
            </a:r>
            <a:r>
              <a:rPr lang="fr-FR" sz="2400" dirty="0"/>
              <a:t> de </a:t>
            </a:r>
            <a:r>
              <a:rPr lang="fr-FR" sz="2400" dirty="0" err="1"/>
              <a:t>um</a:t>
            </a:r>
            <a:r>
              <a:rPr lang="fr-FR" sz="2400" dirty="0"/>
              <a:t> </a:t>
            </a:r>
            <a:r>
              <a:rPr lang="fr-FR" sz="2400" dirty="0" err="1"/>
              <a:t>modelo</a:t>
            </a:r>
            <a:r>
              <a:rPr lang="fr-FR" sz="2400" dirty="0"/>
              <a:t> de </a:t>
            </a:r>
            <a:r>
              <a:rPr lang="fr-FR" sz="2400" err="1"/>
              <a:t>lógica</a:t>
            </a:r>
            <a:r>
              <a:rPr lang="fr-FR" sz="2400"/>
              <a:t> difusa </a:t>
            </a:r>
            <a:r>
              <a:rPr lang="fr-FR" sz="2400" dirty="0"/>
              <a:t>(</a:t>
            </a:r>
            <a:r>
              <a:rPr lang="fr-FR" sz="2400" dirty="0" err="1"/>
              <a:t>fuzzy</a:t>
            </a:r>
            <a:r>
              <a:rPr lang="fr-FR" sz="2400" dirty="0"/>
              <a:t>)</a:t>
            </a:r>
          </a:p>
          <a:p>
            <a:endParaRPr lang="fr-FR" sz="2400" dirty="0"/>
          </a:p>
          <a:p>
            <a:pPr marL="342900" indent="-34290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fr-FR" sz="2400" dirty="0" err="1"/>
              <a:t>Selecção</a:t>
            </a:r>
            <a:r>
              <a:rPr lang="fr-FR" sz="2400" dirty="0"/>
              <a:t> </a:t>
            </a:r>
            <a:r>
              <a:rPr lang="fr-FR" sz="2400" dirty="0" err="1"/>
              <a:t>das</a:t>
            </a:r>
            <a:r>
              <a:rPr lang="fr-FR" sz="2400" dirty="0"/>
              <a:t> </a:t>
            </a:r>
            <a:r>
              <a:rPr lang="fr-FR" sz="2400" dirty="0" err="1"/>
              <a:t>variáveis</a:t>
            </a:r>
            <a:r>
              <a:rPr lang="fr-FR" sz="2400" dirty="0"/>
              <a:t> de input e suas </a:t>
            </a:r>
            <a:r>
              <a:rPr lang="fr-FR" sz="2400" dirty="0" err="1"/>
              <a:t>características</a:t>
            </a:r>
            <a:endParaRPr lang="fr-FR" sz="2400" dirty="0"/>
          </a:p>
          <a:p>
            <a:pPr marL="342900" indent="-34290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fr-FR" sz="2400" dirty="0" err="1"/>
              <a:t>Definição</a:t>
            </a:r>
            <a:r>
              <a:rPr lang="fr-FR" sz="2400" dirty="0"/>
              <a:t> </a:t>
            </a:r>
            <a:r>
              <a:rPr lang="fr-FR" sz="2400" dirty="0" err="1"/>
              <a:t>das</a:t>
            </a:r>
            <a:r>
              <a:rPr lang="fr-FR" sz="2400" dirty="0"/>
              <a:t> </a:t>
            </a:r>
            <a:r>
              <a:rPr lang="fr-FR" sz="2400" dirty="0" err="1"/>
              <a:t>funções</a:t>
            </a:r>
            <a:r>
              <a:rPr lang="fr-FR" sz="2400" dirty="0"/>
              <a:t> de </a:t>
            </a:r>
            <a:r>
              <a:rPr lang="fr-FR" sz="2400" dirty="0" err="1"/>
              <a:t>associação</a:t>
            </a:r>
            <a:endParaRPr lang="fr-FR" sz="2400" dirty="0"/>
          </a:p>
          <a:p>
            <a:pPr marL="342900" indent="-34290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fr-FR" sz="2400" dirty="0" err="1"/>
              <a:t>Seleccionar</a:t>
            </a:r>
            <a:r>
              <a:rPr lang="fr-FR" sz="2400" dirty="0"/>
              <a:t> as </a:t>
            </a:r>
            <a:r>
              <a:rPr lang="fr-FR" sz="2400" dirty="0" err="1"/>
              <a:t>variáveis</a:t>
            </a:r>
            <a:r>
              <a:rPr lang="fr-FR" sz="2400" dirty="0"/>
              <a:t> de output e suas classes</a:t>
            </a:r>
          </a:p>
          <a:p>
            <a:pPr marL="342900" indent="-34290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fr-FR" sz="2400" dirty="0" err="1"/>
              <a:t>Geração</a:t>
            </a:r>
            <a:r>
              <a:rPr lang="fr-FR" sz="2400" dirty="0"/>
              <a:t> de </a:t>
            </a:r>
            <a:r>
              <a:rPr lang="fr-FR" sz="2400" dirty="0" err="1"/>
              <a:t>regras</a:t>
            </a:r>
            <a:r>
              <a:rPr lang="fr-FR" sz="2400" dirty="0"/>
              <a:t> do </a:t>
            </a:r>
            <a:r>
              <a:rPr lang="fr-FR" sz="2400" dirty="0" err="1"/>
              <a:t>tipo</a:t>
            </a:r>
            <a:r>
              <a:rPr lang="fr-FR" sz="2400" dirty="0"/>
              <a:t> SE … ENTÃO, </a:t>
            </a:r>
            <a:r>
              <a:rPr lang="fr-FR" sz="2400" dirty="0" err="1"/>
              <a:t>combinando</a:t>
            </a:r>
            <a:r>
              <a:rPr lang="fr-FR" sz="2400" dirty="0"/>
              <a:t> as </a:t>
            </a:r>
            <a:r>
              <a:rPr lang="fr-FR" sz="2400" dirty="0" err="1"/>
              <a:t>variáveis</a:t>
            </a:r>
            <a:r>
              <a:rPr lang="fr-FR" sz="2400" dirty="0"/>
              <a:t> de input e as de output</a:t>
            </a:r>
          </a:p>
          <a:p>
            <a:pPr marL="342900" indent="-34290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fr-FR" sz="2400" dirty="0" err="1"/>
              <a:t>Definir</a:t>
            </a:r>
            <a:r>
              <a:rPr lang="fr-FR" sz="2400" dirty="0"/>
              <a:t> </a:t>
            </a:r>
            <a:r>
              <a:rPr lang="fr-FR" sz="2400" dirty="0" err="1"/>
              <a:t>operadores</a:t>
            </a:r>
            <a:r>
              <a:rPr lang="fr-FR" sz="2400" dirty="0"/>
              <a:t> </a:t>
            </a:r>
            <a:r>
              <a:rPr lang="fr-FR" sz="2400" dirty="0" err="1"/>
              <a:t>lógicos</a:t>
            </a:r>
            <a:r>
              <a:rPr lang="fr-FR" sz="2400" dirty="0"/>
              <a:t> para </a:t>
            </a:r>
            <a:r>
              <a:rPr lang="fr-FR" sz="2400" dirty="0" err="1"/>
              <a:t>manipulação</a:t>
            </a:r>
            <a:r>
              <a:rPr lang="fr-FR" sz="2400" dirty="0"/>
              <a:t> </a:t>
            </a:r>
            <a:r>
              <a:rPr lang="fr-FR" sz="2400" dirty="0" err="1"/>
              <a:t>das</a:t>
            </a:r>
            <a:r>
              <a:rPr lang="fr-FR" sz="2400" dirty="0"/>
              <a:t> </a:t>
            </a:r>
            <a:r>
              <a:rPr lang="fr-FR" sz="2400" dirty="0" err="1"/>
              <a:t>regras</a:t>
            </a:r>
            <a:r>
              <a:rPr lang="fr-FR" sz="2400" dirty="0"/>
              <a:t>: E, SE, ENTÃO, OU…</a:t>
            </a:r>
          </a:p>
          <a:p>
            <a:pPr marL="342900" indent="-34290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fr-FR" sz="2400" i="1"/>
              <a:t>Defuzzification</a:t>
            </a:r>
            <a:endParaRPr lang="fr-FR" sz="2400" i="1" dirty="0"/>
          </a:p>
          <a:p>
            <a:pPr marL="342900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endParaRPr lang="fr-FR" sz="2400" dirty="0"/>
          </a:p>
          <a:p>
            <a:endParaRPr lang="fr-FR" sz="2400" dirty="0"/>
          </a:p>
        </p:txBody>
      </p:sp>
      <p:sp>
        <p:nvSpPr>
          <p:cNvPr id="6" name="Rectangle 5"/>
          <p:cNvSpPr/>
          <p:nvPr/>
        </p:nvSpPr>
        <p:spPr>
          <a:xfrm>
            <a:off x="0" y="844177"/>
            <a:ext cx="9144000" cy="5402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>
              <a:solidFill>
                <a:schemeClr val="bg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1384419"/>
            <a:ext cx="9144000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8962" y="895007"/>
            <a:ext cx="49636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dirty="0">
                <a:solidFill>
                  <a:schemeClr val="bg1"/>
                </a:solidFill>
              </a:rPr>
              <a:t>Desenvolvimento de um modelo fuzzy</a:t>
            </a:r>
          </a:p>
        </p:txBody>
      </p:sp>
    </p:spTree>
    <p:extLst>
      <p:ext uri="{BB962C8B-B14F-4D97-AF65-F5344CB8AC3E}">
        <p14:creationId xmlns:p14="http://schemas.microsoft.com/office/powerpoint/2010/main" val="3735950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844177"/>
            <a:ext cx="9144000" cy="5402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961" y="895007"/>
            <a:ext cx="2153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dirty="0">
                <a:solidFill>
                  <a:schemeClr val="bg1"/>
                </a:solidFill>
              </a:rPr>
              <a:t>Enquadramento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384419"/>
            <a:ext cx="9144000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06" name="Picture 2" descr="http://www.fuzzytech.com/bilder/pfd_lop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98" y="2153530"/>
            <a:ext cx="7633244" cy="3380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58511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844177"/>
            <a:ext cx="9144000" cy="5402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961" y="895007"/>
            <a:ext cx="2153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dirty="0">
                <a:solidFill>
                  <a:schemeClr val="bg1"/>
                </a:solidFill>
              </a:rPr>
              <a:t>Enquadramento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384419"/>
            <a:ext cx="9144000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12" name="Picture 8" descr="http://www.ru.is/faculty/thorisson/courses/v2008/gervigreind/images/fuzzy-logic-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347" y="1924661"/>
            <a:ext cx="5757863" cy="3807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67576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844177"/>
            <a:ext cx="9144000" cy="5402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961" y="895007"/>
            <a:ext cx="2153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dirty="0">
                <a:solidFill>
                  <a:schemeClr val="bg1"/>
                </a:solidFill>
              </a:rPr>
              <a:t>Enquadramento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384419"/>
            <a:ext cx="9144000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10" name="Picture 6" descr="http://www.dlsu.edu.ph/_assets/_images/_research/fuzzy-log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985" y="2080228"/>
            <a:ext cx="5895227" cy="324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92503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Text Box 14"/>
          <p:cNvSpPr txBox="1">
            <a:spLocks noChangeArrowheads="1"/>
          </p:cNvSpPr>
          <p:nvPr/>
        </p:nvSpPr>
        <p:spPr bwMode="auto">
          <a:xfrm>
            <a:off x="4504912" y="3847132"/>
            <a:ext cx="4423006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r-FR" altLang="pt-PT" sz="1800" dirty="0">
                <a:latin typeface="+mn-lt"/>
                <a:cs typeface="Times New Roman" panose="02020603050405020304" pitchFamily="18" charset="0"/>
              </a:rPr>
              <a:t>A </a:t>
            </a:r>
            <a:r>
              <a:rPr lang="fr-FR" altLang="pt-PT" sz="1800" dirty="0" err="1">
                <a:latin typeface="+mn-lt"/>
                <a:cs typeface="Times New Roman" panose="02020603050405020304" pitchFamily="18" charset="0"/>
              </a:rPr>
              <a:t>pessoa</a:t>
            </a:r>
            <a:r>
              <a:rPr lang="fr-FR" altLang="pt-PT" sz="1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fr-FR" altLang="pt-PT" sz="1800" b="1" dirty="0">
                <a:latin typeface="+mn-lt"/>
                <a:cs typeface="Times New Roman" panose="02020603050405020304" pitchFamily="18" charset="0"/>
              </a:rPr>
              <a:t>A</a:t>
            </a:r>
            <a:r>
              <a:rPr lang="fr-FR" altLang="pt-PT" sz="1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fr-FR" altLang="pt-PT" sz="1800" dirty="0" err="1">
                <a:latin typeface="+mn-lt"/>
                <a:cs typeface="Times New Roman" panose="02020603050405020304" pitchFamily="18" charset="0"/>
              </a:rPr>
              <a:t>mede</a:t>
            </a:r>
            <a:r>
              <a:rPr lang="fr-FR" altLang="pt-PT" sz="1800" dirty="0">
                <a:latin typeface="+mn-lt"/>
                <a:cs typeface="Times New Roman" panose="02020603050405020304" pitchFamily="18" charset="0"/>
              </a:rPr>
              <a:t> 1,625 m</a:t>
            </a:r>
          </a:p>
          <a:p>
            <a:pPr eaLnBrk="1" hangingPunct="1"/>
            <a:endParaRPr lang="fr-FR" altLang="pt-PT" sz="1800" dirty="0">
              <a:latin typeface="+mn-lt"/>
              <a:cs typeface="Times New Roman" panose="02020603050405020304" pitchFamily="18" charset="0"/>
            </a:endParaRPr>
          </a:p>
          <a:p>
            <a:pPr eaLnBrk="1" hangingPunct="1"/>
            <a:r>
              <a:rPr lang="fr-FR" altLang="pt-PT" sz="1800" dirty="0" err="1">
                <a:latin typeface="+mn-lt"/>
                <a:cs typeface="Times New Roman" panose="02020603050405020304" pitchFamily="18" charset="0"/>
              </a:rPr>
              <a:t>Traduz</a:t>
            </a:r>
            <a:r>
              <a:rPr lang="fr-FR" altLang="pt-PT" sz="1800" dirty="0">
                <a:latin typeface="+mn-lt"/>
                <a:cs typeface="Times New Roman" panose="02020603050405020304" pitchFamily="18" charset="0"/>
              </a:rPr>
              <a:t>-se </a:t>
            </a:r>
            <a:r>
              <a:rPr lang="fr-FR" altLang="pt-PT" sz="1800" dirty="0" err="1">
                <a:latin typeface="+mn-lt"/>
                <a:cs typeface="Times New Roman" panose="02020603050405020304" pitchFamily="18" charset="0"/>
              </a:rPr>
              <a:t>em</a:t>
            </a:r>
            <a:r>
              <a:rPr lang="fr-FR" altLang="pt-PT" sz="1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fr-FR" altLang="pt-PT" sz="1800" err="1">
                <a:latin typeface="+mn-lt"/>
                <a:cs typeface="Times New Roman" panose="02020603050405020304" pitchFamily="18" charset="0"/>
              </a:rPr>
              <a:t>lógica</a:t>
            </a:r>
            <a:r>
              <a:rPr lang="fr-FR" altLang="pt-PT" sz="1800">
                <a:latin typeface="+mn-lt"/>
                <a:cs typeface="Times New Roman" panose="02020603050405020304" pitchFamily="18" charset="0"/>
              </a:rPr>
              <a:t> difusa </a:t>
            </a:r>
            <a:r>
              <a:rPr lang="fr-FR" altLang="pt-PT" sz="1800" dirty="0">
                <a:latin typeface="+mn-lt"/>
                <a:cs typeface="Times New Roman" panose="02020603050405020304" pitchFamily="18" charset="0"/>
              </a:rPr>
              <a:t>do </a:t>
            </a:r>
            <a:r>
              <a:rPr lang="fr-FR" altLang="pt-PT" sz="1800" dirty="0" err="1">
                <a:latin typeface="+mn-lt"/>
                <a:cs typeface="Times New Roman" panose="02020603050405020304" pitchFamily="18" charset="0"/>
              </a:rPr>
              <a:t>seguinte</a:t>
            </a:r>
            <a:r>
              <a:rPr lang="fr-FR" altLang="pt-PT" sz="1800" dirty="0">
                <a:latin typeface="+mn-lt"/>
                <a:cs typeface="Times New Roman" panose="02020603050405020304" pitchFamily="18" charset="0"/>
              </a:rPr>
              <a:t> modo:</a:t>
            </a:r>
          </a:p>
          <a:p>
            <a:pPr eaLnBrk="1" hangingPunct="1"/>
            <a:r>
              <a:rPr lang="fr-FR" altLang="pt-PT" sz="1800" dirty="0">
                <a:latin typeface="+mn-lt"/>
                <a:cs typeface="Times New Roman" panose="02020603050405020304" pitchFamily="18" charset="0"/>
              </a:rPr>
              <a:t>A </a:t>
            </a:r>
            <a:r>
              <a:rPr lang="fr-FR" altLang="pt-PT" sz="1800" dirty="0" err="1">
                <a:latin typeface="+mn-lt"/>
                <a:cs typeface="Times New Roman" panose="02020603050405020304" pitchFamily="18" charset="0"/>
              </a:rPr>
              <a:t>pessoa</a:t>
            </a:r>
            <a:r>
              <a:rPr lang="fr-FR" altLang="pt-PT" sz="1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fr-FR" altLang="pt-PT" sz="1800" b="1" dirty="0">
                <a:latin typeface="+mn-lt"/>
                <a:cs typeface="Times New Roman" panose="02020603050405020304" pitchFamily="18" charset="0"/>
              </a:rPr>
              <a:t>A</a:t>
            </a:r>
            <a:r>
              <a:rPr lang="fr-FR" altLang="pt-PT" sz="1800" dirty="0">
                <a:latin typeface="+mn-lt"/>
                <a:cs typeface="Times New Roman" panose="02020603050405020304" pitchFamily="18" charset="0"/>
              </a:rPr>
              <a:t> é </a:t>
            </a:r>
            <a:r>
              <a:rPr lang="fr-FR" altLang="pt-PT" sz="1800" dirty="0" err="1">
                <a:latin typeface="+mn-lt"/>
                <a:cs typeface="Times New Roman" panose="02020603050405020304" pitchFamily="18" charset="0"/>
              </a:rPr>
              <a:t>pequena</a:t>
            </a:r>
            <a:r>
              <a:rPr lang="fr-FR" altLang="pt-PT" sz="1800" dirty="0">
                <a:latin typeface="+mn-lt"/>
                <a:cs typeface="Times New Roman" panose="02020603050405020304" pitchFamily="18" charset="0"/>
              </a:rPr>
              <a:t> a </a:t>
            </a:r>
            <a:r>
              <a:rPr lang="fr-FR" altLang="pt-PT" sz="1800" dirty="0" err="1">
                <a:latin typeface="+mn-lt"/>
                <a:cs typeface="Times New Roman" panose="02020603050405020304" pitchFamily="18" charset="0"/>
              </a:rPr>
              <a:t>um</a:t>
            </a:r>
            <a:r>
              <a:rPr lang="fr-FR" altLang="pt-PT" sz="1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fr-FR" altLang="pt-PT" sz="1800" dirty="0" err="1">
                <a:latin typeface="+mn-lt"/>
                <a:cs typeface="Times New Roman" panose="02020603050405020304" pitchFamily="18" charset="0"/>
              </a:rPr>
              <a:t>nível</a:t>
            </a:r>
            <a:r>
              <a:rPr lang="fr-FR" altLang="pt-PT" sz="1800" dirty="0">
                <a:latin typeface="+mn-lt"/>
                <a:cs typeface="Times New Roman" panose="02020603050405020304" pitchFamily="18" charset="0"/>
              </a:rPr>
              <a:t> de 75%</a:t>
            </a:r>
          </a:p>
          <a:p>
            <a:pPr eaLnBrk="1" hangingPunct="1"/>
            <a:r>
              <a:rPr lang="fr-FR" altLang="pt-PT" sz="1800" dirty="0">
                <a:latin typeface="+mn-lt"/>
                <a:cs typeface="Times New Roman" panose="02020603050405020304" pitchFamily="18" charset="0"/>
              </a:rPr>
              <a:t>A </a:t>
            </a:r>
            <a:r>
              <a:rPr lang="fr-FR" altLang="pt-PT" sz="1800" dirty="0" err="1">
                <a:latin typeface="+mn-lt"/>
                <a:cs typeface="Times New Roman" panose="02020603050405020304" pitchFamily="18" charset="0"/>
              </a:rPr>
              <a:t>pessoa</a:t>
            </a:r>
            <a:r>
              <a:rPr lang="fr-FR" altLang="pt-PT" sz="1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fr-FR" altLang="pt-PT" sz="1800" b="1" dirty="0">
                <a:latin typeface="+mn-lt"/>
                <a:cs typeface="Times New Roman" panose="02020603050405020304" pitchFamily="18" charset="0"/>
              </a:rPr>
              <a:t>A</a:t>
            </a:r>
            <a:r>
              <a:rPr lang="fr-FR" altLang="pt-PT" sz="1800" dirty="0">
                <a:latin typeface="+mn-lt"/>
                <a:cs typeface="Times New Roman" panose="02020603050405020304" pitchFamily="18" charset="0"/>
              </a:rPr>
              <a:t> é média a </a:t>
            </a:r>
            <a:r>
              <a:rPr lang="fr-FR" altLang="pt-PT" sz="1800" dirty="0" err="1">
                <a:latin typeface="+mn-lt"/>
                <a:cs typeface="Times New Roman" panose="02020603050405020304" pitchFamily="18" charset="0"/>
              </a:rPr>
              <a:t>um</a:t>
            </a:r>
            <a:r>
              <a:rPr lang="fr-FR" altLang="pt-PT" sz="1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fr-FR" altLang="pt-PT" sz="1800" dirty="0" err="1">
                <a:latin typeface="+mn-lt"/>
                <a:cs typeface="Times New Roman" panose="02020603050405020304" pitchFamily="18" charset="0"/>
              </a:rPr>
              <a:t>nível</a:t>
            </a:r>
            <a:r>
              <a:rPr lang="fr-FR" altLang="pt-PT" sz="1800" dirty="0">
                <a:latin typeface="+mn-lt"/>
                <a:cs typeface="Times New Roman" panose="02020603050405020304" pitchFamily="18" charset="0"/>
              </a:rPr>
              <a:t> de 25%</a:t>
            </a:r>
          </a:p>
          <a:p>
            <a:pPr eaLnBrk="1" hangingPunct="1"/>
            <a:r>
              <a:rPr lang="fr-FR" altLang="pt-PT" sz="1800" dirty="0">
                <a:latin typeface="+mn-lt"/>
                <a:cs typeface="Times New Roman" panose="02020603050405020304" pitchFamily="18" charset="0"/>
              </a:rPr>
              <a:t>A </a:t>
            </a:r>
            <a:r>
              <a:rPr lang="fr-FR" altLang="pt-PT" sz="1800" dirty="0" err="1">
                <a:latin typeface="+mn-lt"/>
                <a:cs typeface="Times New Roman" panose="02020603050405020304" pitchFamily="18" charset="0"/>
              </a:rPr>
              <a:t>pessoa</a:t>
            </a:r>
            <a:r>
              <a:rPr lang="fr-FR" altLang="pt-PT" sz="1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fr-FR" altLang="pt-PT" sz="1800" b="1" dirty="0">
                <a:latin typeface="+mn-lt"/>
                <a:cs typeface="Times New Roman" panose="02020603050405020304" pitchFamily="18" charset="0"/>
              </a:rPr>
              <a:t>A</a:t>
            </a:r>
            <a:r>
              <a:rPr lang="fr-FR" altLang="pt-PT" sz="1800" dirty="0">
                <a:latin typeface="+mn-lt"/>
                <a:cs typeface="Times New Roman" panose="02020603050405020304" pitchFamily="18" charset="0"/>
              </a:rPr>
              <a:t> é grande a </a:t>
            </a:r>
            <a:r>
              <a:rPr lang="fr-FR" altLang="pt-PT" sz="1800" dirty="0" err="1">
                <a:latin typeface="+mn-lt"/>
                <a:cs typeface="Times New Roman" panose="02020603050405020304" pitchFamily="18" charset="0"/>
              </a:rPr>
              <a:t>um</a:t>
            </a:r>
            <a:r>
              <a:rPr lang="fr-FR" altLang="pt-PT" sz="1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fr-FR" altLang="pt-PT" sz="1800" dirty="0" err="1">
                <a:latin typeface="+mn-lt"/>
                <a:cs typeface="Times New Roman" panose="02020603050405020304" pitchFamily="18" charset="0"/>
              </a:rPr>
              <a:t>nível</a:t>
            </a:r>
            <a:r>
              <a:rPr lang="fr-FR" altLang="pt-PT" sz="1800" dirty="0">
                <a:latin typeface="+mn-lt"/>
                <a:cs typeface="Times New Roman" panose="02020603050405020304" pitchFamily="18" charset="0"/>
              </a:rPr>
              <a:t> de 0%</a:t>
            </a:r>
          </a:p>
        </p:txBody>
      </p:sp>
      <p:pic>
        <p:nvPicPr>
          <p:cNvPr id="32773" name="Picture 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718" y="3494484"/>
            <a:ext cx="3455194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774" name="Group 22"/>
          <p:cNvGrpSpPr>
            <a:grpSpLocks/>
          </p:cNvGrpSpPr>
          <p:nvPr/>
        </p:nvGrpSpPr>
        <p:grpSpPr bwMode="auto">
          <a:xfrm>
            <a:off x="1213030" y="1675436"/>
            <a:ext cx="6372225" cy="1418035"/>
            <a:chOff x="288" y="480"/>
            <a:chExt cx="5352" cy="1191"/>
          </a:xfrm>
        </p:grpSpPr>
        <p:pic>
          <p:nvPicPr>
            <p:cNvPr id="32775" name="Picture 1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480"/>
              <a:ext cx="1800" cy="1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6" name="Picture 2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5" y="480"/>
              <a:ext cx="1798" cy="1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7" name="Picture 2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" y="480"/>
              <a:ext cx="1800" cy="1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Rectangle 10"/>
          <p:cNvSpPr/>
          <p:nvPr/>
        </p:nvSpPr>
        <p:spPr>
          <a:xfrm>
            <a:off x="0" y="844177"/>
            <a:ext cx="9144000" cy="5402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>
              <a:solidFill>
                <a:schemeClr val="bg1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1384419"/>
            <a:ext cx="9144000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8962" y="895007"/>
            <a:ext cx="49636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dirty="0">
                <a:solidFill>
                  <a:schemeClr val="bg1"/>
                </a:solidFill>
              </a:rPr>
              <a:t>Desenvolvimento de um modelo fuzzy</a:t>
            </a:r>
          </a:p>
        </p:txBody>
      </p:sp>
    </p:spTree>
    <p:extLst>
      <p:ext uri="{BB962C8B-B14F-4D97-AF65-F5344CB8AC3E}">
        <p14:creationId xmlns:p14="http://schemas.microsoft.com/office/powerpoint/2010/main" val="1463988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E59D3F-F15D-4A40-8372-8E40709F41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996" y="2509505"/>
            <a:ext cx="8206007" cy="3424107"/>
          </a:xfrm>
        </p:spPr>
        <p:txBody>
          <a:bodyPr>
            <a:normAutofit/>
          </a:bodyPr>
          <a:lstStyle/>
          <a:p>
            <a:r>
              <a:rPr lang="pt-BR" sz="2400" dirty="0">
                <a:solidFill>
                  <a:srgbClr val="212121"/>
                </a:solidFill>
                <a:latin typeface="Roboto"/>
              </a:rPr>
              <a:t>14:00-14:15 – Baysian Inference and ABC</a:t>
            </a:r>
          </a:p>
          <a:p>
            <a:r>
              <a:rPr lang="pt-BR" sz="2400" dirty="0">
                <a:solidFill>
                  <a:srgbClr val="212121"/>
                </a:solidFill>
                <a:latin typeface="Roboto"/>
              </a:rPr>
              <a:t>14:15-15:30 – Fuzzy logic models</a:t>
            </a:r>
          </a:p>
          <a:p>
            <a:r>
              <a:rPr lang="pt-BR" sz="2400" dirty="0">
                <a:solidFill>
                  <a:srgbClr val="212121"/>
                </a:solidFill>
                <a:latin typeface="Roboto"/>
              </a:rPr>
              <a:t>15:30-17:00 – Work on Wednesday </a:t>
            </a:r>
          </a:p>
          <a:p>
            <a:endParaRPr lang="pt-BR" sz="2400" dirty="0">
              <a:solidFill>
                <a:srgbClr val="212121"/>
              </a:solidFill>
              <a:latin typeface="Roboto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693340-588B-45EC-816B-07405437A67E}"/>
              </a:ext>
            </a:extLst>
          </p:cNvPr>
          <p:cNvSpPr txBox="1"/>
          <p:nvPr/>
        </p:nvSpPr>
        <p:spPr>
          <a:xfrm>
            <a:off x="114299" y="438150"/>
            <a:ext cx="93249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atin typeface="Chiller" panose="04020404031007020602" pitchFamily="82" charset="0"/>
              </a:rPr>
              <a:t>Today’s Menu</a:t>
            </a:r>
          </a:p>
        </p:txBody>
      </p:sp>
    </p:spTree>
    <p:extLst>
      <p:ext uri="{BB962C8B-B14F-4D97-AF65-F5344CB8AC3E}">
        <p14:creationId xmlns:p14="http://schemas.microsoft.com/office/powerpoint/2010/main" val="33100600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57213" indent="-214313" eaLnBrk="0" hangingPunct="0"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57250" indent="-171450" eaLnBrk="0" hangingPunct="0"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00150" indent="-171450" eaLnBrk="0" hangingPunct="0"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543050" indent="-171450" eaLnBrk="0" hangingPunct="0"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A0DC8260-8A42-4B30-852C-C84FBFDE5148}" type="slidenum">
              <a:rPr lang="fr-FR" altLang="pt-PT" sz="1050"/>
              <a:pPr eaLnBrk="1" hangingPunct="1"/>
              <a:t>30</a:t>
            </a:fld>
            <a:endParaRPr lang="fr-FR" altLang="pt-PT" sz="1050"/>
          </a:p>
        </p:txBody>
      </p:sp>
      <p:grpSp>
        <p:nvGrpSpPr>
          <p:cNvPr id="2054" name="Group 44"/>
          <p:cNvGrpSpPr>
            <a:grpSpLocks/>
          </p:cNvGrpSpPr>
          <p:nvPr/>
        </p:nvGrpSpPr>
        <p:grpSpPr bwMode="auto">
          <a:xfrm>
            <a:off x="2683667" y="1931386"/>
            <a:ext cx="3189687" cy="1063228"/>
            <a:chOff x="2304" y="720"/>
            <a:chExt cx="2679" cy="893"/>
          </a:xfrm>
        </p:grpSpPr>
        <p:grpSp>
          <p:nvGrpSpPr>
            <p:cNvPr id="2069" name="Group 43"/>
            <p:cNvGrpSpPr>
              <a:grpSpLocks/>
            </p:cNvGrpSpPr>
            <p:nvPr/>
          </p:nvGrpSpPr>
          <p:grpSpPr bwMode="auto">
            <a:xfrm>
              <a:off x="3009" y="914"/>
              <a:ext cx="1974" cy="699"/>
              <a:chOff x="3009" y="914"/>
              <a:chExt cx="1974" cy="699"/>
            </a:xfrm>
          </p:grpSpPr>
          <p:sp>
            <p:nvSpPr>
              <p:cNvPr id="2071" name="Line 9"/>
              <p:cNvSpPr>
                <a:spLocks noChangeAspect="1" noChangeShapeType="1"/>
              </p:cNvSpPr>
              <p:nvPr/>
            </p:nvSpPr>
            <p:spPr bwMode="auto">
              <a:xfrm flipV="1">
                <a:off x="3167" y="914"/>
                <a:ext cx="0" cy="55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PT" sz="1350"/>
              </a:p>
            </p:txBody>
          </p:sp>
          <p:sp>
            <p:nvSpPr>
              <p:cNvPr id="2072" name="Line 10"/>
              <p:cNvSpPr>
                <a:spLocks noChangeAspect="1" noChangeShapeType="1"/>
              </p:cNvSpPr>
              <p:nvPr/>
            </p:nvSpPr>
            <p:spPr bwMode="auto">
              <a:xfrm>
                <a:off x="3095" y="1419"/>
                <a:ext cx="134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PT" sz="1350"/>
              </a:p>
            </p:txBody>
          </p:sp>
          <p:sp>
            <p:nvSpPr>
              <p:cNvPr id="2073" name="Line 11"/>
              <p:cNvSpPr>
                <a:spLocks noChangeAspect="1" noChangeShapeType="1"/>
              </p:cNvSpPr>
              <p:nvPr/>
            </p:nvSpPr>
            <p:spPr bwMode="auto">
              <a:xfrm flipV="1">
                <a:off x="3456" y="1108"/>
                <a:ext cx="0" cy="31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PT" sz="1350"/>
              </a:p>
            </p:txBody>
          </p:sp>
          <p:sp>
            <p:nvSpPr>
              <p:cNvPr id="2074" name="Line 12"/>
              <p:cNvSpPr>
                <a:spLocks noChangeAspect="1" noChangeShapeType="1"/>
              </p:cNvSpPr>
              <p:nvPr/>
            </p:nvSpPr>
            <p:spPr bwMode="auto">
              <a:xfrm flipH="1">
                <a:off x="3167" y="1108"/>
                <a:ext cx="289" cy="0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PT" sz="1350"/>
              </a:p>
            </p:txBody>
          </p:sp>
          <p:sp>
            <p:nvSpPr>
              <p:cNvPr id="2075" name="Text Box 14"/>
              <p:cNvSpPr txBox="1">
                <a:spLocks noChangeArrowheads="1"/>
              </p:cNvSpPr>
              <p:nvPr/>
            </p:nvSpPr>
            <p:spPr bwMode="auto">
              <a:xfrm>
                <a:off x="3009" y="1012"/>
                <a:ext cx="172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fr-FR" altLang="pt-PT" sz="1050"/>
                  <a:t>1</a:t>
                </a:r>
              </a:p>
            </p:txBody>
          </p:sp>
          <p:sp>
            <p:nvSpPr>
              <p:cNvPr id="2076" name="Text Box 15"/>
              <p:cNvSpPr txBox="1">
                <a:spLocks noChangeArrowheads="1"/>
              </p:cNvSpPr>
              <p:nvPr/>
            </p:nvSpPr>
            <p:spPr bwMode="auto">
              <a:xfrm>
                <a:off x="4275" y="1093"/>
                <a:ext cx="708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fr-FR" altLang="pt-PT" sz="1050"/>
                  <a:t>Couleur du</a:t>
                </a:r>
              </a:p>
              <a:p>
                <a:pPr eaLnBrk="1" hangingPunct="1"/>
                <a:r>
                  <a:rPr lang="fr-FR" altLang="pt-PT" sz="1050"/>
                  <a:t>feu tricolore</a:t>
                </a:r>
              </a:p>
            </p:txBody>
          </p:sp>
          <p:sp>
            <p:nvSpPr>
              <p:cNvPr id="2077" name="Text Box 16"/>
              <p:cNvSpPr txBox="1">
                <a:spLocks noChangeArrowheads="1"/>
              </p:cNvSpPr>
              <p:nvPr/>
            </p:nvSpPr>
            <p:spPr bwMode="auto">
              <a:xfrm>
                <a:off x="3277" y="1400"/>
                <a:ext cx="412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fr-FR" altLang="pt-PT" sz="1050"/>
                  <a:t>rouge</a:t>
                </a:r>
              </a:p>
            </p:txBody>
          </p:sp>
          <p:sp>
            <p:nvSpPr>
              <p:cNvPr id="2078" name="Text Box 17"/>
              <p:cNvSpPr txBox="1">
                <a:spLocks noChangeArrowheads="1"/>
              </p:cNvSpPr>
              <p:nvPr/>
            </p:nvSpPr>
            <p:spPr bwMode="auto">
              <a:xfrm>
                <a:off x="3648" y="1400"/>
                <a:ext cx="462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fr-FR" altLang="pt-PT" sz="1050"/>
                  <a:t>orange</a:t>
                </a:r>
              </a:p>
            </p:txBody>
          </p:sp>
          <p:sp>
            <p:nvSpPr>
              <p:cNvPr id="2079" name="Text Box 18"/>
              <p:cNvSpPr txBox="1">
                <a:spLocks noChangeArrowheads="1"/>
              </p:cNvSpPr>
              <p:nvPr/>
            </p:nvSpPr>
            <p:spPr bwMode="auto">
              <a:xfrm>
                <a:off x="4069" y="1400"/>
                <a:ext cx="330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fr-FR" altLang="pt-PT" sz="1050"/>
                  <a:t>vert</a:t>
                </a:r>
              </a:p>
            </p:txBody>
          </p:sp>
        </p:grpSp>
        <p:sp>
          <p:nvSpPr>
            <p:cNvPr id="31763" name="Text Box 19"/>
            <p:cNvSpPr txBox="1">
              <a:spLocks noChangeArrowheads="1"/>
            </p:cNvSpPr>
            <p:nvPr/>
          </p:nvSpPr>
          <p:spPr bwMode="auto">
            <a:xfrm>
              <a:off x="2304" y="720"/>
              <a:ext cx="144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fr-FR" sz="1200" b="1" dirty="0" err="1"/>
                <a:t>Função</a:t>
              </a:r>
              <a:r>
                <a:rPr lang="fr-FR" sz="1200" b="1" dirty="0"/>
                <a:t> de </a:t>
              </a:r>
              <a:r>
                <a:rPr lang="fr-FR" sz="1200" b="1" dirty="0" err="1"/>
                <a:t>associação</a:t>
              </a:r>
              <a:endParaRPr lang="fr-FR" sz="1200" b="1" dirty="0"/>
            </a:p>
          </p:txBody>
        </p:sp>
      </p:grpSp>
      <p:grpSp>
        <p:nvGrpSpPr>
          <p:cNvPr id="2055" name="Group 42"/>
          <p:cNvGrpSpPr>
            <a:grpSpLocks/>
          </p:cNvGrpSpPr>
          <p:nvPr/>
        </p:nvGrpSpPr>
        <p:grpSpPr bwMode="auto">
          <a:xfrm>
            <a:off x="2807494" y="3851865"/>
            <a:ext cx="2821782" cy="1226344"/>
            <a:chOff x="2304" y="2889"/>
            <a:chExt cx="2370" cy="1030"/>
          </a:xfrm>
        </p:grpSpPr>
        <p:sp>
          <p:nvSpPr>
            <p:cNvPr id="31781" name="Text Box 37"/>
            <p:cNvSpPr txBox="1">
              <a:spLocks noChangeArrowheads="1"/>
            </p:cNvSpPr>
            <p:nvPr/>
          </p:nvSpPr>
          <p:spPr bwMode="auto">
            <a:xfrm>
              <a:off x="2304" y="2889"/>
              <a:ext cx="1448" cy="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fr-FR" sz="1200" b="1" dirty="0" err="1"/>
                <a:t>Função</a:t>
              </a:r>
              <a:r>
                <a:rPr lang="fr-FR" sz="1200" b="1" dirty="0"/>
                <a:t> de </a:t>
              </a:r>
              <a:r>
                <a:rPr lang="fr-FR" sz="1200" b="1" dirty="0" err="1"/>
                <a:t>associação</a:t>
              </a:r>
              <a:endParaRPr lang="fr-FR" sz="1200" b="1" dirty="0"/>
            </a:p>
            <a:p>
              <a:pPr>
                <a:defRPr/>
              </a:pPr>
              <a:endParaRPr lang="fr-FR" sz="1200" b="1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grpSp>
          <p:nvGrpSpPr>
            <p:cNvPr id="2058" name="Group 41"/>
            <p:cNvGrpSpPr>
              <a:grpSpLocks/>
            </p:cNvGrpSpPr>
            <p:nvPr/>
          </p:nvGrpSpPr>
          <p:grpSpPr bwMode="auto">
            <a:xfrm>
              <a:off x="3010" y="3220"/>
              <a:ext cx="1664" cy="699"/>
              <a:chOff x="2437" y="3220"/>
              <a:chExt cx="1664" cy="699"/>
            </a:xfrm>
          </p:grpSpPr>
          <p:sp>
            <p:nvSpPr>
              <p:cNvPr id="2059" name="Line 28"/>
              <p:cNvSpPr>
                <a:spLocks noChangeAspect="1" noChangeShapeType="1"/>
              </p:cNvSpPr>
              <p:nvPr/>
            </p:nvSpPr>
            <p:spPr bwMode="auto">
              <a:xfrm flipV="1">
                <a:off x="2595" y="3220"/>
                <a:ext cx="0" cy="55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PT" sz="1350"/>
              </a:p>
            </p:txBody>
          </p:sp>
          <p:sp>
            <p:nvSpPr>
              <p:cNvPr id="2060" name="Line 29"/>
              <p:cNvSpPr>
                <a:spLocks noChangeAspect="1" noChangeShapeType="1"/>
              </p:cNvSpPr>
              <p:nvPr/>
            </p:nvSpPr>
            <p:spPr bwMode="auto">
              <a:xfrm>
                <a:off x="2523" y="3725"/>
                <a:ext cx="134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PT" sz="1350"/>
              </a:p>
            </p:txBody>
          </p:sp>
          <p:sp>
            <p:nvSpPr>
              <p:cNvPr id="2061" name="Line 30"/>
              <p:cNvSpPr>
                <a:spLocks noChangeAspect="1" noChangeShapeType="1"/>
              </p:cNvSpPr>
              <p:nvPr/>
            </p:nvSpPr>
            <p:spPr bwMode="auto">
              <a:xfrm flipV="1">
                <a:off x="2884" y="3414"/>
                <a:ext cx="0" cy="31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PT" sz="1350"/>
              </a:p>
            </p:txBody>
          </p:sp>
          <p:sp>
            <p:nvSpPr>
              <p:cNvPr id="2062" name="Line 31"/>
              <p:cNvSpPr>
                <a:spLocks noChangeAspect="1" noChangeShapeType="1"/>
              </p:cNvSpPr>
              <p:nvPr/>
            </p:nvSpPr>
            <p:spPr bwMode="auto">
              <a:xfrm flipH="1">
                <a:off x="2595" y="3414"/>
                <a:ext cx="289" cy="0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PT" sz="1350"/>
              </a:p>
            </p:txBody>
          </p:sp>
          <p:sp>
            <p:nvSpPr>
              <p:cNvPr id="2063" name="Text Box 32"/>
              <p:cNvSpPr txBox="1">
                <a:spLocks noChangeArrowheads="1"/>
              </p:cNvSpPr>
              <p:nvPr/>
            </p:nvSpPr>
            <p:spPr bwMode="auto">
              <a:xfrm>
                <a:off x="2437" y="3318"/>
                <a:ext cx="172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fr-FR" altLang="pt-PT" sz="1050"/>
                  <a:t>1</a:t>
                </a:r>
              </a:p>
            </p:txBody>
          </p:sp>
          <p:sp>
            <p:nvSpPr>
              <p:cNvPr id="2064" name="Text Box 33"/>
              <p:cNvSpPr txBox="1">
                <a:spLocks noChangeArrowheads="1"/>
              </p:cNvSpPr>
              <p:nvPr/>
            </p:nvSpPr>
            <p:spPr bwMode="auto">
              <a:xfrm>
                <a:off x="3681" y="3533"/>
                <a:ext cx="420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fr-FR" altLang="pt-PT" sz="1050"/>
                  <a:t>T(°C)</a:t>
                </a:r>
              </a:p>
            </p:txBody>
          </p:sp>
          <p:sp>
            <p:nvSpPr>
              <p:cNvPr id="2065" name="Text Box 34"/>
              <p:cNvSpPr txBox="1">
                <a:spLocks noChangeArrowheads="1"/>
              </p:cNvSpPr>
              <p:nvPr/>
            </p:nvSpPr>
            <p:spPr bwMode="auto">
              <a:xfrm>
                <a:off x="2705" y="3706"/>
                <a:ext cx="389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fr-FR" altLang="pt-PT" sz="1050"/>
                  <a:t>15°C</a:t>
                </a:r>
              </a:p>
            </p:txBody>
          </p:sp>
          <p:sp>
            <p:nvSpPr>
              <p:cNvPr id="2066" name="Text Box 35"/>
              <p:cNvSpPr txBox="1">
                <a:spLocks noChangeArrowheads="1"/>
              </p:cNvSpPr>
              <p:nvPr/>
            </p:nvSpPr>
            <p:spPr bwMode="auto">
              <a:xfrm>
                <a:off x="3076" y="3706"/>
                <a:ext cx="389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fr-FR" altLang="pt-PT" sz="1050"/>
                  <a:t>20°C</a:t>
                </a:r>
              </a:p>
            </p:txBody>
          </p:sp>
          <p:sp>
            <p:nvSpPr>
              <p:cNvPr id="2067" name="Line 38"/>
              <p:cNvSpPr>
                <a:spLocks noChangeAspect="1" noChangeShapeType="1"/>
              </p:cNvSpPr>
              <p:nvPr/>
            </p:nvSpPr>
            <p:spPr bwMode="auto">
              <a:xfrm flipV="1">
                <a:off x="3184" y="3414"/>
                <a:ext cx="0" cy="31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PT" sz="1350"/>
              </a:p>
            </p:txBody>
          </p:sp>
          <p:sp>
            <p:nvSpPr>
              <p:cNvPr id="2068" name="Line 39"/>
              <p:cNvSpPr>
                <a:spLocks noChangeAspect="1" noChangeShapeType="1"/>
              </p:cNvSpPr>
              <p:nvPr/>
            </p:nvSpPr>
            <p:spPr bwMode="auto">
              <a:xfrm rot="5377821" flipV="1">
                <a:off x="3035" y="3261"/>
                <a:ext cx="1" cy="31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PT" sz="1350"/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>
            <a:off x="936285" y="5424427"/>
            <a:ext cx="3176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Permite também valores certos.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09847" y="3207248"/>
            <a:ext cx="7579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As funções de associação que tomam os valores 0 e 1 têm a forma rectangular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91128" y="1512509"/>
            <a:ext cx="6055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As funções de associação podem ser relativas a um único valor</a:t>
            </a:r>
          </a:p>
        </p:txBody>
      </p:sp>
      <p:sp>
        <p:nvSpPr>
          <p:cNvPr id="36" name="Rectangle 35"/>
          <p:cNvSpPr/>
          <p:nvPr/>
        </p:nvSpPr>
        <p:spPr>
          <a:xfrm>
            <a:off x="0" y="844177"/>
            <a:ext cx="9144000" cy="5402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>
              <a:solidFill>
                <a:schemeClr val="bg1"/>
              </a:solidFill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0" y="1384419"/>
            <a:ext cx="9144000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68962" y="895007"/>
            <a:ext cx="49636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dirty="0">
                <a:solidFill>
                  <a:schemeClr val="bg1"/>
                </a:solidFill>
              </a:rPr>
              <a:t>Desenvolvimento de um modelo fuzzy</a:t>
            </a:r>
          </a:p>
        </p:txBody>
      </p:sp>
    </p:spTree>
    <p:extLst>
      <p:ext uri="{BB962C8B-B14F-4D97-AF65-F5344CB8AC3E}">
        <p14:creationId xmlns:p14="http://schemas.microsoft.com/office/powerpoint/2010/main" val="28775372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ext Box 4"/>
          <p:cNvSpPr txBox="1">
            <a:spLocks noChangeArrowheads="1"/>
          </p:cNvSpPr>
          <p:nvPr/>
        </p:nvSpPr>
        <p:spPr bwMode="auto">
          <a:xfrm>
            <a:off x="571500" y="1528815"/>
            <a:ext cx="441659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r-FR" altLang="pt-PT" sz="1800" dirty="0">
                <a:latin typeface="+mn-lt"/>
              </a:rPr>
              <a:t>A é o </a:t>
            </a:r>
            <a:r>
              <a:rPr lang="fr-FR" altLang="pt-PT" sz="1800" err="1">
                <a:latin typeface="+mn-lt"/>
              </a:rPr>
              <a:t>grupo</a:t>
            </a:r>
            <a:r>
              <a:rPr lang="fr-FR" altLang="pt-PT" sz="1800">
                <a:latin typeface="+mn-lt"/>
              </a:rPr>
              <a:t> difuso </a:t>
            </a:r>
            <a:r>
              <a:rPr lang="fr-FR" altLang="pt-PT" sz="1800" dirty="0" err="1">
                <a:latin typeface="+mn-lt"/>
              </a:rPr>
              <a:t>das</a:t>
            </a:r>
            <a:r>
              <a:rPr lang="fr-FR" altLang="pt-PT" sz="1800" dirty="0">
                <a:latin typeface="+mn-lt"/>
              </a:rPr>
              <a:t> </a:t>
            </a:r>
            <a:r>
              <a:rPr lang="fr-FR" altLang="pt-PT" sz="1800" dirty="0" err="1">
                <a:latin typeface="+mn-lt"/>
              </a:rPr>
              <a:t>pessoas</a:t>
            </a:r>
            <a:r>
              <a:rPr lang="fr-FR" altLang="pt-PT" sz="1800" dirty="0">
                <a:latin typeface="+mn-lt"/>
              </a:rPr>
              <a:t> </a:t>
            </a:r>
            <a:r>
              <a:rPr lang="fr-FR" altLang="pt-PT" sz="1800" dirty="0" err="1">
                <a:latin typeface="+mn-lt"/>
              </a:rPr>
              <a:t>pequenas</a:t>
            </a:r>
            <a:r>
              <a:rPr lang="fr-FR" altLang="pt-PT" sz="1800" dirty="0">
                <a:latin typeface="+mn-lt"/>
              </a:rPr>
              <a:t>.</a:t>
            </a:r>
          </a:p>
          <a:p>
            <a:pPr eaLnBrk="1" hangingPunct="1"/>
            <a:r>
              <a:rPr lang="fr-FR" altLang="pt-PT" sz="1800" dirty="0">
                <a:latin typeface="+mn-lt"/>
              </a:rPr>
              <a:t>B é o </a:t>
            </a:r>
            <a:r>
              <a:rPr lang="fr-FR" altLang="pt-PT" sz="1800" err="1">
                <a:latin typeface="+mn-lt"/>
              </a:rPr>
              <a:t>grupo</a:t>
            </a:r>
            <a:r>
              <a:rPr lang="fr-FR" altLang="pt-PT" sz="1800">
                <a:latin typeface="+mn-lt"/>
              </a:rPr>
              <a:t> difuso </a:t>
            </a:r>
            <a:r>
              <a:rPr lang="fr-FR" altLang="pt-PT" sz="1800" dirty="0" err="1">
                <a:latin typeface="+mn-lt"/>
              </a:rPr>
              <a:t>das</a:t>
            </a:r>
            <a:r>
              <a:rPr lang="fr-FR" altLang="pt-PT" sz="1800" dirty="0">
                <a:latin typeface="+mn-lt"/>
              </a:rPr>
              <a:t> </a:t>
            </a:r>
            <a:r>
              <a:rPr lang="fr-FR" altLang="pt-PT" sz="1800" dirty="0" err="1">
                <a:latin typeface="+mn-lt"/>
              </a:rPr>
              <a:t>pessoas</a:t>
            </a:r>
            <a:r>
              <a:rPr lang="fr-FR" altLang="pt-PT" sz="1800" dirty="0">
                <a:latin typeface="+mn-lt"/>
              </a:rPr>
              <a:t> médias.</a:t>
            </a:r>
          </a:p>
          <a:p>
            <a:pPr eaLnBrk="1" hangingPunct="1"/>
            <a:endParaRPr lang="fr-FR" altLang="pt-PT" sz="1800" dirty="0">
              <a:latin typeface="+mn-lt"/>
            </a:endParaRPr>
          </a:p>
          <a:p>
            <a:pPr eaLnBrk="1" hangingPunct="1"/>
            <a:r>
              <a:rPr lang="fr-FR" altLang="pt-PT" sz="1800" dirty="0">
                <a:latin typeface="+mn-lt"/>
              </a:rPr>
              <a:t>O </a:t>
            </a:r>
            <a:r>
              <a:rPr lang="fr-FR" altLang="pt-PT" sz="1800" dirty="0" err="1">
                <a:latin typeface="+mn-lt"/>
              </a:rPr>
              <a:t>grupo</a:t>
            </a:r>
            <a:r>
              <a:rPr lang="fr-FR" altLang="pt-PT" sz="1800" dirty="0">
                <a:latin typeface="+mn-lt"/>
              </a:rPr>
              <a:t> </a:t>
            </a:r>
            <a:r>
              <a:rPr lang="fr-FR" altLang="pt-PT" sz="1800" dirty="0" err="1">
                <a:latin typeface="+mn-lt"/>
              </a:rPr>
              <a:t>das</a:t>
            </a:r>
            <a:r>
              <a:rPr lang="fr-FR" altLang="pt-PT" sz="1800" dirty="0">
                <a:latin typeface="+mn-lt"/>
              </a:rPr>
              <a:t> </a:t>
            </a:r>
            <a:r>
              <a:rPr lang="fr-FR" altLang="pt-PT" sz="1800" dirty="0" err="1">
                <a:latin typeface="+mn-lt"/>
              </a:rPr>
              <a:t>pessoas</a:t>
            </a:r>
            <a:r>
              <a:rPr lang="fr-FR" altLang="pt-PT" sz="1800" dirty="0">
                <a:latin typeface="+mn-lt"/>
              </a:rPr>
              <a:t> </a:t>
            </a:r>
            <a:r>
              <a:rPr lang="fr-FR" altLang="pt-PT" sz="1800" dirty="0" err="1">
                <a:latin typeface="+mn-lt"/>
              </a:rPr>
              <a:t>pequenas</a:t>
            </a:r>
            <a:r>
              <a:rPr lang="fr-FR" altLang="pt-PT" sz="1800" dirty="0">
                <a:latin typeface="+mn-lt"/>
              </a:rPr>
              <a:t> OU médias é:</a:t>
            </a:r>
          </a:p>
        </p:txBody>
      </p:sp>
      <p:graphicFrame>
        <p:nvGraphicFramePr>
          <p:cNvPr id="118784" name="Object 0"/>
          <p:cNvGraphicFramePr>
            <a:graphicFrameLocks noChangeAspect="1"/>
          </p:cNvGraphicFramePr>
          <p:nvPr>
            <p:extLst/>
          </p:nvPr>
        </p:nvGraphicFramePr>
        <p:xfrm>
          <a:off x="2233820" y="2799366"/>
          <a:ext cx="4171950" cy="3988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4" name="Equation" r:id="rId4" imgW="2654280" imgH="253800" progId="Equation.DSMT4">
                  <p:embed/>
                </p:oleObj>
              </mc:Choice>
              <mc:Fallback>
                <p:oleObj name="Equation" r:id="rId4" imgW="2654280" imgH="253800" progId="Equation.DSMT4">
                  <p:embed/>
                  <p:pic>
                    <p:nvPicPr>
                      <p:cNvPr id="118784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3820" y="2799366"/>
                        <a:ext cx="4171950" cy="3988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805" name="Picture 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842" y="3538798"/>
            <a:ext cx="3455194" cy="2268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86" name="Picture 9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036" y="3539987"/>
            <a:ext cx="3455194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844177"/>
            <a:ext cx="9144000" cy="5402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>
              <a:solidFill>
                <a:schemeClr val="bg1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1384419"/>
            <a:ext cx="9144000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8962" y="895007"/>
            <a:ext cx="49636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dirty="0">
                <a:solidFill>
                  <a:schemeClr val="bg1"/>
                </a:solidFill>
              </a:rPr>
              <a:t>Desenvolvimento de um modelo fuzzy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00291" y="1682287"/>
            <a:ext cx="131799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700" dirty="0"/>
              <a:t>Reunião</a:t>
            </a:r>
          </a:p>
        </p:txBody>
      </p:sp>
    </p:spTree>
    <p:extLst>
      <p:ext uri="{BB962C8B-B14F-4D97-AF65-F5344CB8AC3E}">
        <p14:creationId xmlns:p14="http://schemas.microsoft.com/office/powerpoint/2010/main" val="2118271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23" name="Object 7"/>
          <p:cNvGraphicFramePr>
            <a:graphicFrameLocks noChangeAspect="1"/>
          </p:cNvGraphicFramePr>
          <p:nvPr>
            <p:extLst/>
          </p:nvPr>
        </p:nvGraphicFramePr>
        <p:xfrm>
          <a:off x="2596599" y="2827734"/>
          <a:ext cx="4132660" cy="3988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8" name="Equation" r:id="rId4" imgW="2628720" imgH="253800" progId="Equation.DSMT4">
                  <p:embed/>
                </p:oleObj>
              </mc:Choice>
              <mc:Fallback>
                <p:oleObj name="Equation" r:id="rId4" imgW="2628720" imgH="253800" progId="Equation.DSMT4">
                  <p:embed/>
                  <p:pic>
                    <p:nvPicPr>
                      <p:cNvPr id="3482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6599" y="2827734"/>
                        <a:ext cx="4132660" cy="3988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4824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807" y="3429000"/>
            <a:ext cx="3455194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5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3429000"/>
            <a:ext cx="3455194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729259" y="1767871"/>
            <a:ext cx="180369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700" dirty="0"/>
              <a:t>Intersecção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571501" y="1528815"/>
            <a:ext cx="417774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r-FR" altLang="pt-PT" sz="1800" dirty="0">
                <a:latin typeface="+mn-lt"/>
              </a:rPr>
              <a:t>A é o </a:t>
            </a:r>
            <a:r>
              <a:rPr lang="fr-FR" altLang="pt-PT" sz="1800" err="1">
                <a:latin typeface="+mn-lt"/>
              </a:rPr>
              <a:t>grupo</a:t>
            </a:r>
            <a:r>
              <a:rPr lang="fr-FR" altLang="pt-PT" sz="1800">
                <a:latin typeface="+mn-lt"/>
              </a:rPr>
              <a:t> difuso </a:t>
            </a:r>
            <a:r>
              <a:rPr lang="fr-FR" altLang="pt-PT" sz="1800" dirty="0" err="1">
                <a:latin typeface="+mn-lt"/>
              </a:rPr>
              <a:t>das</a:t>
            </a:r>
            <a:r>
              <a:rPr lang="fr-FR" altLang="pt-PT" sz="1800" dirty="0">
                <a:latin typeface="+mn-lt"/>
              </a:rPr>
              <a:t> </a:t>
            </a:r>
            <a:r>
              <a:rPr lang="fr-FR" altLang="pt-PT" sz="1800" dirty="0" err="1">
                <a:latin typeface="+mn-lt"/>
              </a:rPr>
              <a:t>pessoas</a:t>
            </a:r>
            <a:r>
              <a:rPr lang="fr-FR" altLang="pt-PT" sz="1800" dirty="0">
                <a:latin typeface="+mn-lt"/>
              </a:rPr>
              <a:t> </a:t>
            </a:r>
            <a:r>
              <a:rPr lang="fr-FR" altLang="pt-PT" sz="1800" dirty="0" err="1">
                <a:latin typeface="+mn-lt"/>
              </a:rPr>
              <a:t>pequenas</a:t>
            </a:r>
            <a:r>
              <a:rPr lang="fr-FR" altLang="pt-PT" sz="1800" dirty="0">
                <a:latin typeface="+mn-lt"/>
              </a:rPr>
              <a:t>.</a:t>
            </a:r>
          </a:p>
          <a:p>
            <a:pPr eaLnBrk="1" hangingPunct="1"/>
            <a:r>
              <a:rPr lang="fr-FR" altLang="pt-PT" sz="1800" dirty="0">
                <a:latin typeface="+mn-lt"/>
              </a:rPr>
              <a:t>B é o </a:t>
            </a:r>
            <a:r>
              <a:rPr lang="fr-FR" altLang="pt-PT" sz="1800" err="1">
                <a:latin typeface="+mn-lt"/>
              </a:rPr>
              <a:t>grupo</a:t>
            </a:r>
            <a:r>
              <a:rPr lang="fr-FR" altLang="pt-PT" sz="1800">
                <a:latin typeface="+mn-lt"/>
              </a:rPr>
              <a:t> difuso </a:t>
            </a:r>
            <a:r>
              <a:rPr lang="fr-FR" altLang="pt-PT" sz="1800" dirty="0" err="1">
                <a:latin typeface="+mn-lt"/>
              </a:rPr>
              <a:t>das</a:t>
            </a:r>
            <a:r>
              <a:rPr lang="fr-FR" altLang="pt-PT" sz="1800" dirty="0">
                <a:latin typeface="+mn-lt"/>
              </a:rPr>
              <a:t> </a:t>
            </a:r>
            <a:r>
              <a:rPr lang="fr-FR" altLang="pt-PT" sz="1800" dirty="0" err="1">
                <a:latin typeface="+mn-lt"/>
              </a:rPr>
              <a:t>pessoas</a:t>
            </a:r>
            <a:r>
              <a:rPr lang="fr-FR" altLang="pt-PT" sz="1800" dirty="0">
                <a:latin typeface="+mn-lt"/>
              </a:rPr>
              <a:t> médias.</a:t>
            </a:r>
          </a:p>
          <a:p>
            <a:pPr eaLnBrk="1" hangingPunct="1"/>
            <a:endParaRPr lang="fr-FR" altLang="pt-PT" sz="1800" dirty="0">
              <a:latin typeface="+mn-lt"/>
            </a:endParaRPr>
          </a:p>
          <a:p>
            <a:pPr eaLnBrk="1" hangingPunct="1"/>
            <a:r>
              <a:rPr lang="fr-FR" altLang="pt-PT" sz="1800" dirty="0">
                <a:latin typeface="+mn-lt"/>
              </a:rPr>
              <a:t>O </a:t>
            </a:r>
            <a:r>
              <a:rPr lang="fr-FR" altLang="pt-PT" sz="1800" dirty="0" err="1">
                <a:latin typeface="+mn-lt"/>
              </a:rPr>
              <a:t>grupo</a:t>
            </a:r>
            <a:r>
              <a:rPr lang="fr-FR" altLang="pt-PT" sz="1800" dirty="0">
                <a:latin typeface="+mn-lt"/>
              </a:rPr>
              <a:t> </a:t>
            </a:r>
            <a:r>
              <a:rPr lang="fr-FR" altLang="pt-PT" sz="1800" dirty="0" err="1">
                <a:latin typeface="+mn-lt"/>
              </a:rPr>
              <a:t>das</a:t>
            </a:r>
            <a:r>
              <a:rPr lang="fr-FR" altLang="pt-PT" sz="1800" dirty="0">
                <a:latin typeface="+mn-lt"/>
              </a:rPr>
              <a:t> </a:t>
            </a:r>
            <a:r>
              <a:rPr lang="fr-FR" altLang="pt-PT" sz="1800" dirty="0" err="1">
                <a:latin typeface="+mn-lt"/>
              </a:rPr>
              <a:t>pessoas</a:t>
            </a:r>
            <a:r>
              <a:rPr lang="fr-FR" altLang="pt-PT" sz="1800" dirty="0">
                <a:latin typeface="+mn-lt"/>
              </a:rPr>
              <a:t> </a:t>
            </a:r>
            <a:r>
              <a:rPr lang="fr-FR" altLang="pt-PT" sz="1800" dirty="0" err="1">
                <a:latin typeface="+mn-lt"/>
              </a:rPr>
              <a:t>pequenas</a:t>
            </a:r>
            <a:r>
              <a:rPr lang="fr-FR" altLang="pt-PT" sz="1800" dirty="0">
                <a:latin typeface="+mn-lt"/>
              </a:rPr>
              <a:t> E médias é: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844177"/>
            <a:ext cx="9144000" cy="5402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>
              <a:solidFill>
                <a:schemeClr val="bg1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1384419"/>
            <a:ext cx="9144000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8962" y="895007"/>
            <a:ext cx="49636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dirty="0">
                <a:solidFill>
                  <a:schemeClr val="bg1"/>
                </a:solidFill>
              </a:rPr>
              <a:t>Desenvolvimento de um modelo fuzzy</a:t>
            </a:r>
          </a:p>
        </p:txBody>
      </p:sp>
    </p:spTree>
    <p:extLst>
      <p:ext uri="{BB962C8B-B14F-4D97-AF65-F5344CB8AC3E}">
        <p14:creationId xmlns:p14="http://schemas.microsoft.com/office/powerpoint/2010/main" val="2977156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9808" name="Object 0"/>
          <p:cNvGraphicFramePr>
            <a:graphicFrameLocks noChangeAspect="1"/>
          </p:cNvGraphicFramePr>
          <p:nvPr>
            <p:extLst/>
          </p:nvPr>
        </p:nvGraphicFramePr>
        <p:xfrm>
          <a:off x="3192666" y="2670021"/>
          <a:ext cx="2834878" cy="3988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2" name="Equation" r:id="rId4" imgW="1803240" imgH="253800" progId="Equation.DSMT4">
                  <p:embed/>
                </p:oleObj>
              </mc:Choice>
              <mc:Fallback>
                <p:oleObj name="Equation" r:id="rId4" imgW="1803240" imgH="253800" progId="Equation.DSMT4">
                  <p:embed/>
                  <p:pic>
                    <p:nvPicPr>
                      <p:cNvPr id="119808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2666" y="2670021"/>
                        <a:ext cx="2834878" cy="3988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5848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3429000"/>
            <a:ext cx="3455194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1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807" y="3429000"/>
            <a:ext cx="3455194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571500" y="1528814"/>
            <a:ext cx="406553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r-FR" altLang="pt-PT" sz="1800" dirty="0">
                <a:latin typeface="+mn-lt"/>
              </a:rPr>
              <a:t>A é o </a:t>
            </a:r>
            <a:r>
              <a:rPr lang="fr-FR" altLang="pt-PT" sz="1800" err="1">
                <a:latin typeface="+mn-lt"/>
              </a:rPr>
              <a:t>grupo</a:t>
            </a:r>
            <a:r>
              <a:rPr lang="fr-FR" altLang="pt-PT" sz="1800">
                <a:latin typeface="+mn-lt"/>
              </a:rPr>
              <a:t> difuso </a:t>
            </a:r>
            <a:r>
              <a:rPr lang="fr-FR" altLang="pt-PT" sz="1800" dirty="0" err="1">
                <a:latin typeface="+mn-lt"/>
              </a:rPr>
              <a:t>das</a:t>
            </a:r>
            <a:r>
              <a:rPr lang="fr-FR" altLang="pt-PT" sz="1800" dirty="0">
                <a:latin typeface="+mn-lt"/>
              </a:rPr>
              <a:t> </a:t>
            </a:r>
            <a:r>
              <a:rPr lang="fr-FR" altLang="pt-PT" sz="1800" dirty="0" err="1">
                <a:latin typeface="+mn-lt"/>
              </a:rPr>
              <a:t>pessoas</a:t>
            </a:r>
            <a:r>
              <a:rPr lang="fr-FR" altLang="pt-PT" sz="1800" dirty="0">
                <a:latin typeface="+mn-lt"/>
              </a:rPr>
              <a:t> </a:t>
            </a:r>
            <a:r>
              <a:rPr lang="fr-FR" altLang="pt-PT" sz="1800" dirty="0" err="1">
                <a:latin typeface="+mn-lt"/>
              </a:rPr>
              <a:t>pequenas</a:t>
            </a:r>
            <a:r>
              <a:rPr lang="fr-FR" altLang="pt-PT" sz="1800" dirty="0">
                <a:latin typeface="+mn-lt"/>
              </a:rPr>
              <a:t>.</a:t>
            </a:r>
          </a:p>
          <a:p>
            <a:pPr eaLnBrk="1" hangingPunct="1"/>
            <a:endParaRPr lang="fr-FR" altLang="pt-PT" sz="1800" dirty="0">
              <a:latin typeface="+mn-lt"/>
            </a:endParaRPr>
          </a:p>
          <a:p>
            <a:pPr eaLnBrk="1" hangingPunct="1"/>
            <a:r>
              <a:rPr lang="fr-FR" altLang="pt-PT" sz="1800" dirty="0">
                <a:latin typeface="+mn-lt"/>
              </a:rPr>
              <a:t>O </a:t>
            </a:r>
            <a:r>
              <a:rPr lang="fr-FR" altLang="pt-PT" sz="1800" dirty="0" err="1">
                <a:latin typeface="+mn-lt"/>
              </a:rPr>
              <a:t>grupo</a:t>
            </a:r>
            <a:r>
              <a:rPr lang="fr-FR" altLang="pt-PT" sz="1800" dirty="0">
                <a:latin typeface="+mn-lt"/>
              </a:rPr>
              <a:t> </a:t>
            </a:r>
            <a:r>
              <a:rPr lang="fr-FR" altLang="pt-PT" sz="1800" dirty="0" err="1">
                <a:latin typeface="+mn-lt"/>
              </a:rPr>
              <a:t>das</a:t>
            </a:r>
            <a:r>
              <a:rPr lang="fr-FR" altLang="pt-PT" sz="1800" dirty="0">
                <a:latin typeface="+mn-lt"/>
              </a:rPr>
              <a:t> </a:t>
            </a:r>
            <a:r>
              <a:rPr lang="fr-FR" altLang="pt-PT" sz="1800" dirty="0" err="1">
                <a:latin typeface="+mn-lt"/>
              </a:rPr>
              <a:t>pessoas</a:t>
            </a:r>
            <a:r>
              <a:rPr lang="fr-FR" altLang="pt-PT" sz="1800" dirty="0">
                <a:latin typeface="+mn-lt"/>
              </a:rPr>
              <a:t> NÃO </a:t>
            </a:r>
            <a:r>
              <a:rPr lang="fr-FR" altLang="pt-PT" sz="1800" dirty="0" err="1">
                <a:latin typeface="+mn-lt"/>
              </a:rPr>
              <a:t>pequenas</a:t>
            </a:r>
            <a:r>
              <a:rPr lang="fr-FR" altLang="pt-PT" sz="1800" dirty="0">
                <a:latin typeface="+mn-lt"/>
              </a:rPr>
              <a:t> é: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844177"/>
            <a:ext cx="9144000" cy="5402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>
              <a:solidFill>
                <a:schemeClr val="bg1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1384419"/>
            <a:ext cx="9144000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8962" y="895007"/>
            <a:ext cx="49636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dirty="0">
                <a:solidFill>
                  <a:schemeClr val="bg1"/>
                </a:solidFill>
              </a:rPr>
              <a:t>Desenvolvimento de um modelo fuzzy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729259" y="1767871"/>
            <a:ext cx="23086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700" dirty="0"/>
              <a:t>Complementar</a:t>
            </a:r>
          </a:p>
        </p:txBody>
      </p:sp>
    </p:spTree>
    <p:extLst>
      <p:ext uri="{BB962C8B-B14F-4D97-AF65-F5344CB8AC3E}">
        <p14:creationId xmlns:p14="http://schemas.microsoft.com/office/powerpoint/2010/main" val="2658404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326465" y="1528718"/>
            <a:ext cx="4324517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500" b="1" dirty="0"/>
              <a:t>t-</a:t>
            </a:r>
            <a:r>
              <a:rPr lang="fr-FR" sz="1500" b="1" dirty="0" err="1"/>
              <a:t>norma</a:t>
            </a:r>
            <a:r>
              <a:rPr lang="fr-FR" sz="1500" b="1" dirty="0"/>
              <a:t> </a:t>
            </a:r>
            <a:r>
              <a:rPr lang="fr-FR" sz="1500" b="1" dirty="0" err="1"/>
              <a:t>pode</a:t>
            </a:r>
            <a:r>
              <a:rPr lang="fr-FR" sz="1500" b="1" dirty="0"/>
              <a:t> servir para </a:t>
            </a:r>
            <a:r>
              <a:rPr lang="fr-FR" sz="1500" b="1" dirty="0" err="1"/>
              <a:t>definir</a:t>
            </a:r>
            <a:r>
              <a:rPr lang="fr-FR" sz="1500" b="1" dirty="0"/>
              <a:t> a </a:t>
            </a:r>
            <a:r>
              <a:rPr lang="fr-FR" sz="1500" b="1" dirty="0" err="1"/>
              <a:t>intersecção</a:t>
            </a:r>
            <a:endParaRPr lang="fr-FR" sz="1500" b="1" dirty="0"/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5106229" y="1540259"/>
            <a:ext cx="3607398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350" b="1" dirty="0"/>
              <a:t>t-</a:t>
            </a:r>
            <a:r>
              <a:rPr lang="fr-FR" sz="1350" b="1" dirty="0" err="1"/>
              <a:t>conorma</a:t>
            </a:r>
            <a:r>
              <a:rPr lang="fr-FR" sz="1350" b="1" dirty="0"/>
              <a:t> </a:t>
            </a:r>
            <a:r>
              <a:rPr lang="fr-FR" sz="1350" b="1" dirty="0" err="1"/>
              <a:t>pode</a:t>
            </a:r>
            <a:r>
              <a:rPr lang="fr-FR" sz="1350" b="1" dirty="0"/>
              <a:t> servir para </a:t>
            </a:r>
            <a:r>
              <a:rPr lang="fr-FR" sz="1350" b="1" dirty="0" err="1"/>
              <a:t>definir</a:t>
            </a:r>
            <a:r>
              <a:rPr lang="fr-FR" sz="1350" b="1" dirty="0"/>
              <a:t> a </a:t>
            </a:r>
            <a:r>
              <a:rPr lang="fr-FR" sz="1350" b="1" dirty="0" err="1"/>
              <a:t>união</a:t>
            </a:r>
            <a:endParaRPr lang="fr-FR" sz="1350" b="1" dirty="0"/>
          </a:p>
        </p:txBody>
      </p:sp>
      <p:graphicFrame>
        <p:nvGraphicFramePr>
          <p:cNvPr id="7170" name="Object 0"/>
          <p:cNvGraphicFramePr>
            <a:graphicFrameLocks noChangeAspect="1"/>
          </p:cNvGraphicFramePr>
          <p:nvPr>
            <p:extLst/>
          </p:nvPr>
        </p:nvGraphicFramePr>
        <p:xfrm>
          <a:off x="202224" y="5120107"/>
          <a:ext cx="3301604" cy="8131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98" name="Equation" r:id="rId4" imgW="4635360" imgH="1143000" progId="Equation.DSMT4">
                  <p:embed/>
                </p:oleObj>
              </mc:Choice>
              <mc:Fallback>
                <p:oleObj name="Equation" r:id="rId4" imgW="4635360" imgH="1143000" progId="Equation.DSMT4">
                  <p:embed/>
                  <p:pic>
                    <p:nvPicPr>
                      <p:cNvPr id="717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224" y="5120107"/>
                        <a:ext cx="3301604" cy="8131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1"/>
          <p:cNvGraphicFramePr>
            <a:graphicFrameLocks noChangeAspect="1"/>
          </p:cNvGraphicFramePr>
          <p:nvPr>
            <p:extLst/>
          </p:nvPr>
        </p:nvGraphicFramePr>
        <p:xfrm>
          <a:off x="5563430" y="5135621"/>
          <a:ext cx="3403997" cy="81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99" name="Equation" r:id="rId6" imgW="4775040" imgH="1143000" progId="Equation.DSMT4">
                  <p:embed/>
                </p:oleObj>
              </mc:Choice>
              <mc:Fallback>
                <p:oleObj name="Equation" r:id="rId6" imgW="4775040" imgH="1143000" progId="Equation.DSMT4">
                  <p:embed/>
                  <p:pic>
                    <p:nvPicPr>
                      <p:cNvPr id="7171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3430" y="5135621"/>
                        <a:ext cx="3403997" cy="814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76" name="Picture 10" descr="\\Pc fixe\C\Cours EIT\AUA\untitled.t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69" b="2264"/>
          <a:stretch>
            <a:fillRect/>
          </a:stretch>
        </p:blipFill>
        <p:spPr bwMode="auto">
          <a:xfrm>
            <a:off x="2560062" y="1873309"/>
            <a:ext cx="3657600" cy="326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844177"/>
            <a:ext cx="9144000" cy="5402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>
              <a:solidFill>
                <a:schemeClr val="bg1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1384419"/>
            <a:ext cx="9144000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8962" y="895007"/>
            <a:ext cx="49636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dirty="0">
                <a:solidFill>
                  <a:schemeClr val="bg1"/>
                </a:solidFill>
              </a:rPr>
              <a:t>Desenvolvimento de um modelo fuzzy</a:t>
            </a:r>
          </a:p>
        </p:txBody>
      </p:sp>
    </p:spTree>
    <p:extLst>
      <p:ext uri="{BB962C8B-B14F-4D97-AF65-F5344CB8AC3E}">
        <p14:creationId xmlns:p14="http://schemas.microsoft.com/office/powerpoint/2010/main" val="28415334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035175"/>
            <a:ext cx="9144000" cy="66707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fr-FR" sz="2400" b="1" dirty="0" err="1"/>
              <a:t>Operadores</a:t>
            </a:r>
            <a:r>
              <a:rPr lang="fr-FR" sz="2400" b="1" dirty="0"/>
              <a:t> </a:t>
            </a:r>
            <a:r>
              <a:rPr lang="fr-FR" sz="2400" b="1" dirty="0" err="1"/>
              <a:t>lógicos</a:t>
            </a:r>
            <a:r>
              <a:rPr lang="fr-FR" sz="2400" b="1" dirty="0"/>
              <a:t> mais </a:t>
            </a:r>
            <a:r>
              <a:rPr lang="fr-FR" sz="2400" b="1" dirty="0" err="1"/>
              <a:t>frequentemente</a:t>
            </a:r>
            <a:r>
              <a:rPr lang="fr-FR" sz="2400" b="1" dirty="0"/>
              <a:t> </a:t>
            </a:r>
            <a:r>
              <a:rPr lang="fr-FR" sz="2400" b="1" dirty="0" err="1"/>
              <a:t>utilizados</a:t>
            </a:r>
            <a:endParaRPr lang="fr-FR" sz="2400" b="1" dirty="0"/>
          </a:p>
        </p:txBody>
      </p:sp>
      <p:graphicFrame>
        <p:nvGraphicFramePr>
          <p:cNvPr id="44121" name="Group 8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3422292"/>
              </p:ext>
            </p:extLst>
          </p:nvPr>
        </p:nvGraphicFramePr>
        <p:xfrm>
          <a:off x="1252589" y="3379974"/>
          <a:ext cx="6331745" cy="1657313"/>
        </p:xfrm>
        <a:graphic>
          <a:graphicData uri="http://schemas.openxmlformats.org/drawingml/2006/table">
            <a:tbl>
              <a:tblPr/>
              <a:tblGrid>
                <a:gridCol w="10656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2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04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30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98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Denominação</a:t>
                      </a:r>
                      <a:endParaRPr kumimoji="0" lang="fr-FR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34288" marB="3428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</a:t>
                      </a:r>
                    </a:p>
                  </a:txBody>
                  <a:tcPr marL="68580" marR="68580" marT="34288" marB="34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OU</a:t>
                      </a:r>
                    </a:p>
                  </a:txBody>
                  <a:tcPr marL="68580" marR="68580" marT="34288" marB="34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NÃO</a:t>
                      </a:r>
                    </a:p>
                  </a:txBody>
                  <a:tcPr marL="68580" marR="68580" marT="34288" marB="34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31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Operadores</a:t>
                      </a:r>
                      <a:r>
                        <a:rPr kumimoji="0" lang="fr-F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fr-FR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Zadeh</a:t>
                      </a:r>
                      <a:r>
                        <a:rPr kumimoji="0" lang="fr-F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MIN/MAX</a:t>
                      </a:r>
                    </a:p>
                  </a:txBody>
                  <a:tcPr marL="68580" marR="68580" marT="34288" marB="3428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34288" marB="34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34288" marB="34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34288" marB="34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43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Probabilísticos</a:t>
                      </a:r>
                      <a:endParaRPr kumimoji="0" lang="fr-F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PROD/PROBOR</a:t>
                      </a:r>
                    </a:p>
                  </a:txBody>
                  <a:tcPr marL="68580" marR="68580" marT="34288" marB="3428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34288" marB="34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34288" marB="34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34288" marB="34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8224" name="Group 87"/>
          <p:cNvGrpSpPr>
            <a:grpSpLocks/>
          </p:cNvGrpSpPr>
          <p:nvPr/>
        </p:nvGrpSpPr>
        <p:grpSpPr bwMode="auto">
          <a:xfrm>
            <a:off x="2437311" y="4017319"/>
            <a:ext cx="5017294" cy="771525"/>
            <a:chOff x="1133" y="1848"/>
            <a:chExt cx="4214" cy="648"/>
          </a:xfrm>
        </p:grpSpPr>
        <p:graphicFrame>
          <p:nvGraphicFramePr>
            <p:cNvPr id="8194" name="Object 1024"/>
            <p:cNvGraphicFramePr>
              <a:graphicFrameLocks noChangeAspect="1"/>
            </p:cNvGraphicFramePr>
            <p:nvPr/>
          </p:nvGraphicFramePr>
          <p:xfrm>
            <a:off x="2745" y="1848"/>
            <a:ext cx="1562" cy="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596" name="Equation" r:id="rId4" imgW="2070000" imgH="253800" progId="Equation.DSMT4">
                    <p:embed/>
                  </p:oleObj>
                </mc:Choice>
                <mc:Fallback>
                  <p:oleObj name="Equation" r:id="rId4" imgW="2070000" imgH="253800" progId="Equation.DSMT4">
                    <p:embed/>
                    <p:pic>
                      <p:nvPicPr>
                        <p:cNvPr id="8194" name="Object 10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45" y="1848"/>
                          <a:ext cx="1562" cy="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195" name="Object 1025"/>
            <p:cNvGraphicFramePr>
              <a:graphicFrameLocks noChangeAspect="1"/>
            </p:cNvGraphicFramePr>
            <p:nvPr/>
          </p:nvGraphicFramePr>
          <p:xfrm>
            <a:off x="1133" y="1848"/>
            <a:ext cx="1535" cy="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597" name="Equation" r:id="rId6" imgW="2031840" imgH="253800" progId="Equation.DSMT4">
                    <p:embed/>
                  </p:oleObj>
                </mc:Choice>
                <mc:Fallback>
                  <p:oleObj name="Equation" r:id="rId6" imgW="2031840" imgH="253800" progId="Equation.DSMT4">
                    <p:embed/>
                    <p:pic>
                      <p:nvPicPr>
                        <p:cNvPr id="8195" name="Object 10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33" y="1848"/>
                          <a:ext cx="1535" cy="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196" name="Object 1026"/>
            <p:cNvGraphicFramePr>
              <a:graphicFrameLocks noChangeAspect="1"/>
            </p:cNvGraphicFramePr>
            <p:nvPr/>
          </p:nvGraphicFramePr>
          <p:xfrm>
            <a:off x="1250" y="2304"/>
            <a:ext cx="1301" cy="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598" name="Equation" r:id="rId8" imgW="1726920" imgH="253800" progId="Equation.DSMT4">
                    <p:embed/>
                  </p:oleObj>
                </mc:Choice>
                <mc:Fallback>
                  <p:oleObj name="Equation" r:id="rId8" imgW="1726920" imgH="253800" progId="Equation.DSMT4">
                    <p:embed/>
                    <p:pic>
                      <p:nvPicPr>
                        <p:cNvPr id="8196" name="Object 10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50" y="2304"/>
                          <a:ext cx="1301" cy="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197" name="Object 1027"/>
            <p:cNvGraphicFramePr>
              <a:graphicFrameLocks noChangeAspect="1"/>
            </p:cNvGraphicFramePr>
            <p:nvPr/>
          </p:nvGraphicFramePr>
          <p:xfrm>
            <a:off x="2745" y="2304"/>
            <a:ext cx="1580" cy="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599" name="Equation" r:id="rId10" imgW="2095200" imgH="253800" progId="Equation.DSMT4">
                    <p:embed/>
                  </p:oleObj>
                </mc:Choice>
                <mc:Fallback>
                  <p:oleObj name="Equation" r:id="rId10" imgW="2095200" imgH="253800" progId="Equation.DSMT4">
                    <p:embed/>
                    <p:pic>
                      <p:nvPicPr>
                        <p:cNvPr id="8197" name="Object 10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45" y="2304"/>
                          <a:ext cx="1580" cy="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198" name="Object 1028"/>
            <p:cNvGraphicFramePr>
              <a:graphicFrameLocks noChangeAspect="1"/>
            </p:cNvGraphicFramePr>
            <p:nvPr/>
          </p:nvGraphicFramePr>
          <p:xfrm>
            <a:off x="4429" y="1848"/>
            <a:ext cx="918" cy="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600" name="Equation" r:id="rId12" imgW="1218960" imgH="253800" progId="Equation.DSMT4">
                    <p:embed/>
                  </p:oleObj>
                </mc:Choice>
                <mc:Fallback>
                  <p:oleObj name="Equation" r:id="rId12" imgW="1218960" imgH="253800" progId="Equation.DSMT4">
                    <p:embed/>
                    <p:pic>
                      <p:nvPicPr>
                        <p:cNvPr id="8198" name="Object 10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29" y="1848"/>
                          <a:ext cx="918" cy="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199" name="Object 1029"/>
            <p:cNvGraphicFramePr>
              <a:graphicFrameLocks noChangeAspect="1"/>
            </p:cNvGraphicFramePr>
            <p:nvPr/>
          </p:nvGraphicFramePr>
          <p:xfrm>
            <a:off x="4429" y="2304"/>
            <a:ext cx="918" cy="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601" name="Equation" r:id="rId14" imgW="1218960" imgH="253800" progId="Equation.DSMT4">
                    <p:embed/>
                  </p:oleObj>
                </mc:Choice>
                <mc:Fallback>
                  <p:oleObj name="Equation" r:id="rId14" imgW="1218960" imgH="253800" progId="Equation.DSMT4">
                    <p:embed/>
                    <p:pic>
                      <p:nvPicPr>
                        <p:cNvPr id="8199" name="Object 10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29" y="2304"/>
                          <a:ext cx="918" cy="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Rectangle 11"/>
          <p:cNvSpPr/>
          <p:nvPr/>
        </p:nvSpPr>
        <p:spPr>
          <a:xfrm>
            <a:off x="0" y="844177"/>
            <a:ext cx="9144000" cy="5402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>
              <a:solidFill>
                <a:schemeClr val="bg1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1384419"/>
            <a:ext cx="9144000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8962" y="895007"/>
            <a:ext cx="49636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dirty="0">
                <a:solidFill>
                  <a:schemeClr val="bg1"/>
                </a:solidFill>
              </a:rPr>
              <a:t>Desenvolvimento de um modelo fuzzy</a:t>
            </a:r>
          </a:p>
        </p:txBody>
      </p:sp>
    </p:spTree>
    <p:extLst>
      <p:ext uri="{BB962C8B-B14F-4D97-AF65-F5344CB8AC3E}">
        <p14:creationId xmlns:p14="http://schemas.microsoft.com/office/powerpoint/2010/main" val="2596217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58504" y="1626825"/>
            <a:ext cx="8407021" cy="540177"/>
          </a:xfrm>
        </p:spPr>
        <p:txBody>
          <a:bodyPr>
            <a:noAutofit/>
          </a:bodyPr>
          <a:lstStyle/>
          <a:p>
            <a:pPr eaLnBrk="1" hangingPunct="1"/>
            <a:r>
              <a:rPr lang="fr-FR" altLang="pt-PT" sz="2700" err="1">
                <a:latin typeface="+mn-lt"/>
              </a:rPr>
              <a:t>Variáveis</a:t>
            </a:r>
            <a:r>
              <a:rPr lang="fr-FR" altLang="pt-PT" sz="2700">
                <a:latin typeface="+mn-lt"/>
              </a:rPr>
              <a:t> difusas</a:t>
            </a:r>
            <a:endParaRPr lang="fr-FR" altLang="pt-PT" sz="2700" dirty="0">
              <a:latin typeface="+mn-lt"/>
            </a:endParaRPr>
          </a:p>
        </p:txBody>
      </p:sp>
      <p:graphicFrame>
        <p:nvGraphicFramePr>
          <p:cNvPr id="10242" name="Object 0"/>
          <p:cNvGraphicFramePr>
            <a:graphicFrameLocks noChangeAspect="1"/>
          </p:cNvGraphicFramePr>
          <p:nvPr/>
        </p:nvGraphicFramePr>
        <p:xfrm>
          <a:off x="1143000" y="857250"/>
          <a:ext cx="685800" cy="1488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5" name="Equation" r:id="rId4" imgW="914400" imgH="198720" progId="Equation.DSMT4">
                  <p:embed/>
                </p:oleObj>
              </mc:Choice>
              <mc:Fallback>
                <p:oleObj name="Equation" r:id="rId4" imgW="914400" imgH="198720" progId="Equation.DSMT4">
                  <p:embed/>
                  <p:pic>
                    <p:nvPicPr>
                      <p:cNvPr id="10242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857250"/>
                        <a:ext cx="685800" cy="1488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235424" y="5455161"/>
            <a:ext cx="936577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000" b="1" dirty="0" err="1"/>
              <a:t>Universo</a:t>
            </a:r>
            <a:r>
              <a:rPr lang="fr-FR" sz="2000" b="1" dirty="0"/>
              <a:t> do «</a:t>
            </a:r>
            <a:r>
              <a:rPr lang="fr-FR" sz="2000" b="1" dirty="0" err="1"/>
              <a:t>discurso</a:t>
            </a:r>
            <a:r>
              <a:rPr lang="fr-FR" sz="2000" b="1" dirty="0"/>
              <a:t>»:</a:t>
            </a:r>
            <a:r>
              <a:rPr lang="fr-FR" sz="2000" dirty="0"/>
              <a:t>   </a:t>
            </a:r>
            <a:r>
              <a:rPr lang="fr-FR" sz="2000" dirty="0" err="1"/>
              <a:t>gama</a:t>
            </a:r>
            <a:r>
              <a:rPr lang="fr-FR" sz="2000" dirty="0"/>
              <a:t> de </a:t>
            </a:r>
            <a:r>
              <a:rPr lang="fr-FR" sz="2000" dirty="0" err="1"/>
              <a:t>temperaturas</a:t>
            </a:r>
            <a:r>
              <a:rPr lang="fr-FR" sz="2000" dirty="0"/>
              <a:t> de 0°C a 200°C.</a:t>
            </a:r>
          </a:p>
          <a:p>
            <a:pPr>
              <a:defRPr/>
            </a:pPr>
            <a:r>
              <a:rPr lang="fr-FR" sz="2000" b="1" dirty="0" err="1"/>
              <a:t>Variável</a:t>
            </a:r>
            <a:r>
              <a:rPr lang="fr-FR" sz="2000" b="1" dirty="0"/>
              <a:t> </a:t>
            </a:r>
            <a:r>
              <a:rPr lang="fr-FR" sz="2000" b="1" dirty="0" err="1"/>
              <a:t>linguística</a:t>
            </a:r>
            <a:r>
              <a:rPr lang="fr-FR" sz="2000" b="1" dirty="0"/>
              <a:t> :</a:t>
            </a:r>
            <a:r>
              <a:rPr lang="fr-FR" sz="2000" dirty="0"/>
              <a:t> </a:t>
            </a:r>
            <a:r>
              <a:rPr lang="fr-FR" sz="2000" dirty="0" err="1"/>
              <a:t>Temperatura</a:t>
            </a:r>
            <a:r>
              <a:rPr lang="fr-FR" sz="2000" dirty="0"/>
              <a:t>.</a:t>
            </a:r>
          </a:p>
          <a:p>
            <a:pPr>
              <a:defRPr/>
            </a:pPr>
            <a:r>
              <a:rPr lang="fr-FR" sz="2000" b="1" dirty="0" err="1"/>
              <a:t>Valores</a:t>
            </a:r>
            <a:r>
              <a:rPr lang="fr-FR" sz="2000" b="1" dirty="0"/>
              <a:t> </a:t>
            </a:r>
            <a:r>
              <a:rPr lang="fr-FR" sz="2000" b="1" dirty="0" err="1"/>
              <a:t>linguísticos</a:t>
            </a:r>
            <a:r>
              <a:rPr lang="fr-FR" sz="2000" b="1" dirty="0"/>
              <a:t> :</a:t>
            </a:r>
            <a:r>
              <a:rPr lang="fr-FR" sz="2000" dirty="0"/>
              <a:t> «</a:t>
            </a:r>
            <a:r>
              <a:rPr lang="fr-FR" sz="2000" dirty="0" err="1"/>
              <a:t>Muito</a:t>
            </a:r>
            <a:r>
              <a:rPr lang="fr-FR" sz="2000" dirty="0"/>
              <a:t> frio» «Frio» «</a:t>
            </a:r>
            <a:r>
              <a:rPr lang="fr-FR" sz="2000" dirty="0" err="1"/>
              <a:t>Moderado</a:t>
            </a:r>
            <a:r>
              <a:rPr lang="fr-FR" sz="2000" dirty="0"/>
              <a:t>» «</a:t>
            </a:r>
            <a:r>
              <a:rPr lang="fr-FR" sz="2000" dirty="0" err="1"/>
              <a:t>Quente</a:t>
            </a:r>
            <a:r>
              <a:rPr lang="fr-FR" sz="2000" dirty="0"/>
              <a:t>» «</a:t>
            </a:r>
            <a:r>
              <a:rPr lang="fr-FR" sz="2000" dirty="0" err="1"/>
              <a:t>Muito</a:t>
            </a:r>
            <a:r>
              <a:rPr lang="fr-FR" sz="2000" dirty="0"/>
              <a:t> </a:t>
            </a:r>
            <a:r>
              <a:rPr lang="fr-FR" sz="2000" dirty="0" err="1"/>
              <a:t>quente</a:t>
            </a:r>
            <a:r>
              <a:rPr lang="fr-FR" sz="2000" dirty="0"/>
              <a:t>»</a:t>
            </a:r>
          </a:p>
        </p:txBody>
      </p:sp>
      <p:pic>
        <p:nvPicPr>
          <p:cNvPr id="27660" name="Picture 12" descr="\\Pc fixe\C\Cours EIT\AUA\classet.t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0" t="5307" r="8722" b="18770"/>
          <a:stretch>
            <a:fillRect/>
          </a:stretch>
        </p:blipFill>
        <p:spPr bwMode="auto">
          <a:xfrm>
            <a:off x="2251309" y="2418982"/>
            <a:ext cx="5334006" cy="2812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844177"/>
            <a:ext cx="9144000" cy="5402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>
              <a:solidFill>
                <a:schemeClr val="bg1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1384419"/>
            <a:ext cx="9144000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8962" y="895007"/>
            <a:ext cx="49636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dirty="0">
                <a:solidFill>
                  <a:schemeClr val="bg1"/>
                </a:solidFill>
              </a:rPr>
              <a:t>Desenvolvimento de um modelo fuzzy</a:t>
            </a:r>
          </a:p>
        </p:txBody>
      </p:sp>
    </p:spTree>
    <p:extLst>
      <p:ext uri="{BB962C8B-B14F-4D97-AF65-F5344CB8AC3E}">
        <p14:creationId xmlns:p14="http://schemas.microsoft.com/office/powerpoint/2010/main" val="2122688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7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90675"/>
            <a:ext cx="5829300" cy="400050"/>
          </a:xfrm>
        </p:spPr>
        <p:txBody>
          <a:bodyPr>
            <a:noAutofit/>
          </a:bodyPr>
          <a:lstStyle/>
          <a:p>
            <a:pPr eaLnBrk="1" hangingPunct="1"/>
            <a:r>
              <a:rPr lang="fr-FR" altLang="pt-PT" sz="3000" b="1" i="1">
                <a:latin typeface="+mn-lt"/>
              </a:rPr>
              <a:t>fuzzification</a:t>
            </a:r>
            <a:endParaRPr lang="fr-FR" altLang="pt-PT" sz="3000" b="1" i="1" dirty="0">
              <a:latin typeface="+mn-lt"/>
            </a:endParaRPr>
          </a:p>
        </p:txBody>
      </p:sp>
      <p:sp>
        <p:nvSpPr>
          <p:cNvPr id="33798" name="Rectangle 22"/>
          <p:cNvSpPr>
            <a:spLocks noChangeArrowheads="1"/>
          </p:cNvSpPr>
          <p:nvPr/>
        </p:nvSpPr>
        <p:spPr bwMode="auto">
          <a:xfrm>
            <a:off x="1143000" y="2686051"/>
            <a:ext cx="6858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pt-PT" altLang="pt-PT" sz="1800"/>
          </a:p>
        </p:txBody>
      </p:sp>
      <p:sp>
        <p:nvSpPr>
          <p:cNvPr id="17" name="Rectangle 16"/>
          <p:cNvSpPr/>
          <p:nvPr/>
        </p:nvSpPr>
        <p:spPr>
          <a:xfrm>
            <a:off x="0" y="844177"/>
            <a:ext cx="9144000" cy="5402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>
              <a:solidFill>
                <a:schemeClr val="bg1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1384419"/>
            <a:ext cx="9144000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8962" y="895007"/>
            <a:ext cx="49636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dirty="0">
                <a:solidFill>
                  <a:schemeClr val="bg1"/>
                </a:solidFill>
              </a:rPr>
              <a:t>Desenvolvimento de um modelo fuzzy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2362" y="2198613"/>
            <a:ext cx="838607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100" dirty="0"/>
              <a:t>Etapa que consiste </a:t>
            </a:r>
            <a:r>
              <a:rPr lang="pt-PT" sz="2100"/>
              <a:t>na quantificação difusa </a:t>
            </a:r>
            <a:r>
              <a:rPr lang="pt-PT" sz="2100" dirty="0"/>
              <a:t>dos valores reais de uma variável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68204" y="2781938"/>
            <a:ext cx="3969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A abundância de sardinha é 500 kg / km</a:t>
            </a:r>
            <a:r>
              <a:rPr lang="pt-PT" baseline="30000" dirty="0"/>
              <a:t>2</a:t>
            </a:r>
          </a:p>
        </p:txBody>
      </p:sp>
      <p:sp>
        <p:nvSpPr>
          <p:cNvPr id="5" name="Down Arrow 4"/>
          <p:cNvSpPr/>
          <p:nvPr/>
        </p:nvSpPr>
        <p:spPr>
          <a:xfrm>
            <a:off x="4313596" y="3134698"/>
            <a:ext cx="401318" cy="562456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23" name="TextBox 22"/>
          <p:cNvSpPr txBox="1"/>
          <p:nvPr/>
        </p:nvSpPr>
        <p:spPr>
          <a:xfrm>
            <a:off x="3349815" y="3835574"/>
            <a:ext cx="2405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Interface </a:t>
            </a:r>
            <a:r>
              <a:rPr lang="pt-PT"/>
              <a:t>de </a:t>
            </a:r>
            <a:r>
              <a:rPr lang="pt-PT" i="1"/>
              <a:t>fuzzification</a:t>
            </a:r>
            <a:endParaRPr lang="pt-PT" i="1" dirty="0"/>
          </a:p>
        </p:txBody>
      </p:sp>
      <p:sp>
        <p:nvSpPr>
          <p:cNvPr id="24" name="Down Arrow 23"/>
          <p:cNvSpPr/>
          <p:nvPr/>
        </p:nvSpPr>
        <p:spPr>
          <a:xfrm>
            <a:off x="4313595" y="4326753"/>
            <a:ext cx="401318" cy="562456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25" name="TextBox 24"/>
          <p:cNvSpPr txBox="1"/>
          <p:nvPr/>
        </p:nvSpPr>
        <p:spPr>
          <a:xfrm>
            <a:off x="2028318" y="5014212"/>
            <a:ext cx="57165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A sardinha é pouco abundante a um nível de 75%</a:t>
            </a:r>
          </a:p>
          <a:p>
            <a:r>
              <a:rPr lang="pt-PT" dirty="0"/>
              <a:t>A sardinha é moderadamente abundante a um nível de 20%</a:t>
            </a:r>
          </a:p>
          <a:p>
            <a:r>
              <a:rPr lang="pt-PT" dirty="0"/>
              <a:t>A sardinha é muito abundante a um nível de 5%</a:t>
            </a:r>
            <a:endParaRPr lang="pt-PT" i="1" dirty="0"/>
          </a:p>
        </p:txBody>
      </p:sp>
      <p:pic>
        <p:nvPicPr>
          <p:cNvPr id="26" name="Picture 8" descr="http://www.ru.is/faculty/thorisson/courses/v2008/gervigreind/images/fuzzy-logic-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958" y="3183111"/>
            <a:ext cx="2860356" cy="1891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1674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74209" y="1591490"/>
            <a:ext cx="5829300" cy="400050"/>
          </a:xfrm>
        </p:spPr>
        <p:txBody>
          <a:bodyPr>
            <a:noAutofit/>
          </a:bodyPr>
          <a:lstStyle/>
          <a:p>
            <a:pPr eaLnBrk="1" hangingPunct="1"/>
            <a:r>
              <a:rPr lang="fr-FR" altLang="pt-PT" sz="3000" b="1" i="1">
                <a:latin typeface="+mn-lt"/>
              </a:rPr>
              <a:t>fuzzification</a:t>
            </a:r>
            <a:endParaRPr lang="fr-FR" altLang="pt-PT" sz="3000" b="1" i="1" dirty="0">
              <a:latin typeface="+mn-lt"/>
            </a:endParaRPr>
          </a:p>
        </p:txBody>
      </p:sp>
      <p:sp>
        <p:nvSpPr>
          <p:cNvPr id="33798" name="Rectangle 22"/>
          <p:cNvSpPr>
            <a:spLocks noChangeArrowheads="1"/>
          </p:cNvSpPr>
          <p:nvPr/>
        </p:nvSpPr>
        <p:spPr bwMode="auto">
          <a:xfrm>
            <a:off x="1143000" y="2686051"/>
            <a:ext cx="6858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pt-PT" altLang="pt-PT" sz="1800"/>
          </a:p>
        </p:txBody>
      </p:sp>
      <p:sp>
        <p:nvSpPr>
          <p:cNvPr id="17" name="Rectangle 16"/>
          <p:cNvSpPr/>
          <p:nvPr/>
        </p:nvSpPr>
        <p:spPr>
          <a:xfrm>
            <a:off x="0" y="844177"/>
            <a:ext cx="9144000" cy="5402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>
              <a:solidFill>
                <a:schemeClr val="bg1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1384419"/>
            <a:ext cx="9144000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8962" y="895007"/>
            <a:ext cx="49636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dirty="0">
                <a:solidFill>
                  <a:schemeClr val="bg1"/>
                </a:solidFill>
              </a:rPr>
              <a:t>Desenvolvimento de um modelo fuzzy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2362" y="2198613"/>
            <a:ext cx="827474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100" dirty="0"/>
              <a:t>É necessário: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100" dirty="0"/>
              <a:t>O universo do “discurso”;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100" dirty="0"/>
              <a:t>Uma partição em </a:t>
            </a:r>
            <a:r>
              <a:rPr lang="pt-PT" sz="2100"/>
              <a:t>classes difusas </a:t>
            </a:r>
            <a:r>
              <a:rPr lang="pt-PT" sz="2100" dirty="0"/>
              <a:t>deste universo;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100" dirty="0"/>
              <a:t>As funções de associação para cada uma das classes.</a:t>
            </a:r>
          </a:p>
          <a:p>
            <a:endParaRPr lang="pt-PT" sz="2100" dirty="0"/>
          </a:p>
          <a:p>
            <a:r>
              <a:rPr lang="pt-PT" sz="2100" dirty="0"/>
              <a:t>É </a:t>
            </a:r>
            <a:r>
              <a:rPr lang="pt-PT" sz="2100"/>
              <a:t>necessário </a:t>
            </a:r>
            <a:r>
              <a:rPr lang="pt-PT" sz="2100" i="1"/>
              <a:t>fuzzificar </a:t>
            </a:r>
            <a:r>
              <a:rPr lang="pt-PT" sz="2100" dirty="0"/>
              <a:t>os valores de entrada e de saída.</a:t>
            </a:r>
          </a:p>
          <a:p>
            <a:endParaRPr lang="pt-PT" sz="2100" dirty="0"/>
          </a:p>
          <a:p>
            <a:r>
              <a:rPr lang="pt-PT" sz="2100"/>
              <a:t>A fuzzificação </a:t>
            </a:r>
            <a:r>
              <a:rPr lang="pt-PT" sz="2100" dirty="0"/>
              <a:t>das variáveis é uma fase delicada e com grande impacto nos resultados.</a:t>
            </a:r>
          </a:p>
          <a:p>
            <a:endParaRPr lang="pt-PT" sz="2100" dirty="0"/>
          </a:p>
          <a:p>
            <a:r>
              <a:rPr lang="pt-PT" sz="2100" dirty="0"/>
              <a:t>Muitas vezes é realizada de forma iterativa (calibração e sensibilidade).</a:t>
            </a:r>
          </a:p>
          <a:p>
            <a:endParaRPr lang="pt-PT" sz="2100" dirty="0"/>
          </a:p>
        </p:txBody>
      </p:sp>
    </p:spTree>
    <p:extLst>
      <p:ext uri="{BB962C8B-B14F-4D97-AF65-F5344CB8AC3E}">
        <p14:creationId xmlns:p14="http://schemas.microsoft.com/office/powerpoint/2010/main" val="8094028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85792" y="1630558"/>
            <a:ext cx="8584442" cy="3785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r-FR" altLang="pt-PT" dirty="0" err="1">
                <a:latin typeface="+mn-lt"/>
              </a:rPr>
              <a:t>Métodos</a:t>
            </a:r>
            <a:r>
              <a:rPr lang="fr-FR" altLang="pt-PT" dirty="0">
                <a:latin typeface="+mn-lt"/>
              </a:rPr>
              <a:t> de </a:t>
            </a:r>
            <a:r>
              <a:rPr lang="fr-FR" altLang="pt-PT" dirty="0" err="1">
                <a:latin typeface="+mn-lt"/>
              </a:rPr>
              <a:t>implicação</a:t>
            </a:r>
            <a:r>
              <a:rPr lang="fr-FR" altLang="pt-PT" dirty="0">
                <a:latin typeface="+mn-lt"/>
              </a:rPr>
              <a:t> (ENTÃO)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640664" y="4687333"/>
            <a:ext cx="8230380" cy="727239"/>
            <a:chOff x="220" y="2798"/>
            <a:chExt cx="5415" cy="418"/>
          </a:xfrm>
        </p:grpSpPr>
        <p:graphicFrame>
          <p:nvGraphicFramePr>
            <p:cNvPr id="14339" name="Object 1"/>
            <p:cNvGraphicFramePr>
              <a:graphicFrameLocks noChangeAspect="1"/>
            </p:cNvGraphicFramePr>
            <p:nvPr/>
          </p:nvGraphicFramePr>
          <p:xfrm>
            <a:off x="2131" y="2798"/>
            <a:ext cx="3504" cy="4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72" name="Equation" r:id="rId4" imgW="3403440" imgH="406080" progId="Equation.DSMT4">
                    <p:embed/>
                  </p:oleObj>
                </mc:Choice>
                <mc:Fallback>
                  <p:oleObj name="Equation" r:id="rId4" imgW="3403440" imgH="406080" progId="Equation.DSMT4">
                    <p:embed/>
                    <p:pic>
                      <p:nvPicPr>
                        <p:cNvPr id="14339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31" y="2798"/>
                          <a:ext cx="3504" cy="4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348" name="Text Box 7"/>
            <p:cNvSpPr txBox="1">
              <a:spLocks noChangeArrowheads="1"/>
            </p:cNvSpPr>
            <p:nvPr/>
          </p:nvSpPr>
          <p:spPr bwMode="auto">
            <a:xfrm>
              <a:off x="220" y="2798"/>
              <a:ext cx="2457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fr-FR" altLang="pt-PT" u="sng" dirty="0" err="1"/>
                <a:t>Método</a:t>
              </a:r>
              <a:r>
                <a:rPr lang="fr-FR" altLang="pt-PT" u="sng" dirty="0"/>
                <a:t> de </a:t>
              </a:r>
              <a:r>
                <a:rPr lang="fr-FR" altLang="pt-PT" u="sng" dirty="0" err="1"/>
                <a:t>Mamdani</a:t>
              </a:r>
              <a:r>
                <a:rPr lang="fr-FR" altLang="pt-PT" u="sng" dirty="0"/>
                <a:t> :</a:t>
              </a:r>
            </a:p>
          </p:txBody>
        </p:sp>
        <p:sp>
          <p:nvSpPr>
            <p:cNvPr id="14349" name="Rectangle 9"/>
            <p:cNvSpPr>
              <a:spLocks noChangeArrowheads="1"/>
            </p:cNvSpPr>
            <p:nvPr/>
          </p:nvSpPr>
          <p:spPr bwMode="auto">
            <a:xfrm>
              <a:off x="220" y="2798"/>
              <a:ext cx="5415" cy="418"/>
            </a:xfrm>
            <a:prstGeom prst="rect">
              <a:avLst/>
            </a:prstGeom>
            <a:noFill/>
            <a:ln w="12700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PT" altLang="pt-PT"/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640664" y="5837475"/>
            <a:ext cx="8230380" cy="675046"/>
            <a:chOff x="220" y="3764"/>
            <a:chExt cx="5415" cy="388"/>
          </a:xfrm>
        </p:grpSpPr>
        <p:graphicFrame>
          <p:nvGraphicFramePr>
            <p:cNvPr id="14338" name="Object 0"/>
            <p:cNvGraphicFramePr>
              <a:graphicFrameLocks noChangeAspect="1"/>
            </p:cNvGraphicFramePr>
            <p:nvPr/>
          </p:nvGraphicFramePr>
          <p:xfrm>
            <a:off x="2131" y="3788"/>
            <a:ext cx="2784" cy="2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73" name="Equation" r:id="rId6" imgW="2882880" imgH="266400" progId="Equation.DSMT4">
                    <p:embed/>
                  </p:oleObj>
                </mc:Choice>
                <mc:Fallback>
                  <p:oleObj name="Equation" r:id="rId6" imgW="2882880" imgH="266400" progId="Equation.DSMT4">
                    <p:embed/>
                    <p:pic>
                      <p:nvPicPr>
                        <p:cNvPr id="14338" name="Object 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31" y="3788"/>
                          <a:ext cx="2784" cy="25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346" name="Text Box 8"/>
            <p:cNvSpPr txBox="1">
              <a:spLocks noChangeArrowheads="1"/>
            </p:cNvSpPr>
            <p:nvPr/>
          </p:nvSpPr>
          <p:spPr bwMode="auto">
            <a:xfrm>
              <a:off x="220" y="3764"/>
              <a:ext cx="2171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fr-FR" altLang="pt-PT" u="sng" dirty="0" err="1"/>
                <a:t>Método</a:t>
              </a:r>
              <a:r>
                <a:rPr lang="fr-FR" altLang="pt-PT" u="sng" dirty="0"/>
                <a:t> de Larsen :</a:t>
              </a:r>
            </a:p>
          </p:txBody>
        </p:sp>
        <p:sp>
          <p:nvSpPr>
            <p:cNvPr id="14347" name="Rectangle 10"/>
            <p:cNvSpPr>
              <a:spLocks noChangeArrowheads="1"/>
            </p:cNvSpPr>
            <p:nvPr/>
          </p:nvSpPr>
          <p:spPr bwMode="auto">
            <a:xfrm>
              <a:off x="220" y="3764"/>
              <a:ext cx="5415" cy="364"/>
            </a:xfrm>
            <a:prstGeom prst="rect">
              <a:avLst/>
            </a:prstGeom>
            <a:noFill/>
            <a:ln w="12700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PT" altLang="pt-PT"/>
            </a:p>
          </p:txBody>
        </p:sp>
      </p:grpSp>
      <p:pic>
        <p:nvPicPr>
          <p:cNvPr id="14345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438" y="2170667"/>
            <a:ext cx="4906341" cy="2315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0" y="844177"/>
            <a:ext cx="9144000" cy="5402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>
              <a:solidFill>
                <a:schemeClr val="bg1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1384419"/>
            <a:ext cx="9144000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8962" y="895007"/>
            <a:ext cx="49636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dirty="0">
                <a:solidFill>
                  <a:schemeClr val="bg1"/>
                </a:solidFill>
              </a:rPr>
              <a:t>Desenvolvimento de um modelo fuzzy</a:t>
            </a:r>
          </a:p>
        </p:txBody>
      </p:sp>
    </p:spTree>
    <p:extLst>
      <p:ext uri="{BB962C8B-B14F-4D97-AF65-F5344CB8AC3E}">
        <p14:creationId xmlns:p14="http://schemas.microsoft.com/office/powerpoint/2010/main" val="1292444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6B0CEAB-7440-4278-936D-43C42A1E4F32}"/>
              </a:ext>
            </a:extLst>
          </p:cNvPr>
          <p:cNvSpPr txBox="1"/>
          <p:nvPr/>
        </p:nvSpPr>
        <p:spPr>
          <a:xfrm>
            <a:off x="1091821" y="232348"/>
            <a:ext cx="7792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/>
              <a:t>Bayesian Inference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AFBB94-2751-4742-9269-74815F1E10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34098"/>
            <a:ext cx="9144000" cy="2934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7978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145" y="2959374"/>
            <a:ext cx="3455194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1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120" y="2959374"/>
            <a:ext cx="3455194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7" name="Picture 1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120" y="2959374"/>
            <a:ext cx="3455194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8" name="Picture 2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120" y="2959374"/>
            <a:ext cx="3455194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8000" name="Object 1024"/>
          <p:cNvGraphicFramePr>
            <a:graphicFrameLocks noChangeAspect="1"/>
          </p:cNvGraphicFramePr>
          <p:nvPr>
            <p:extLst/>
          </p:nvPr>
        </p:nvGraphicFramePr>
        <p:xfrm>
          <a:off x="4724400" y="2608140"/>
          <a:ext cx="2943225" cy="3512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3" name="Equation" r:id="rId8" imgW="3403440" imgH="406080" progId="Equation.DSMT4">
                  <p:embed/>
                </p:oleObj>
              </mc:Choice>
              <mc:Fallback>
                <p:oleObj name="Equation" r:id="rId8" imgW="3403440" imgH="406080" progId="Equation.DSMT4">
                  <p:embed/>
                  <p:pic>
                    <p:nvPicPr>
                      <p:cNvPr id="12800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2608140"/>
                        <a:ext cx="2943225" cy="35123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8142" name="Picture 1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145" y="2959374"/>
            <a:ext cx="3455194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52575"/>
            <a:ext cx="5829300" cy="342900"/>
          </a:xfrm>
        </p:spPr>
        <p:txBody>
          <a:bodyPr>
            <a:noAutofit/>
          </a:bodyPr>
          <a:lstStyle/>
          <a:p>
            <a:pPr algn="ctr" eaLnBrk="1" hangingPunct="1"/>
            <a:r>
              <a:rPr lang="fr-FR" altLang="pt-PT" sz="2700" dirty="0" err="1">
                <a:latin typeface="+mn-lt"/>
              </a:rPr>
              <a:t>Exemplo</a:t>
            </a:r>
            <a:r>
              <a:rPr lang="fr-FR" altLang="pt-PT" sz="2700" dirty="0">
                <a:latin typeface="+mn-lt"/>
              </a:rPr>
              <a:t> (</a:t>
            </a:r>
            <a:r>
              <a:rPr lang="fr-FR" altLang="pt-PT" sz="2700" dirty="0" err="1">
                <a:latin typeface="+mn-lt"/>
              </a:rPr>
              <a:t>Mamdani</a:t>
            </a:r>
            <a:r>
              <a:rPr lang="fr-FR" altLang="pt-PT" sz="2700" dirty="0">
                <a:latin typeface="+mn-lt"/>
              </a:rPr>
              <a:t>)</a:t>
            </a:r>
            <a:r>
              <a:rPr lang="fr-FR" altLang="pt-PT" sz="4050" dirty="0">
                <a:latin typeface="+mn-lt"/>
              </a:rPr>
              <a:t> </a:t>
            </a:r>
          </a:p>
        </p:txBody>
      </p:sp>
      <p:sp>
        <p:nvSpPr>
          <p:cNvPr id="15370" name="Rectangle 3"/>
          <p:cNvSpPr>
            <a:spLocks noChangeArrowheads="1"/>
          </p:cNvSpPr>
          <p:nvPr/>
        </p:nvSpPr>
        <p:spPr bwMode="auto">
          <a:xfrm>
            <a:off x="1143000" y="2595044"/>
            <a:ext cx="6858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pt-PT" altLang="pt-PT" sz="1800"/>
          </a:p>
        </p:txBody>
      </p:sp>
      <p:sp>
        <p:nvSpPr>
          <p:cNvPr id="15372" name="Text Box 5"/>
          <p:cNvSpPr txBox="1">
            <a:spLocks noChangeArrowheads="1"/>
          </p:cNvSpPr>
          <p:nvPr/>
        </p:nvSpPr>
        <p:spPr bwMode="auto">
          <a:xfrm>
            <a:off x="1229294" y="2022389"/>
            <a:ext cx="57519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r-FR" altLang="pt-PT" sz="1800" dirty="0" err="1">
                <a:latin typeface="+mn-lt"/>
              </a:rPr>
              <a:t>Regra</a:t>
            </a:r>
            <a:r>
              <a:rPr lang="fr-FR" altLang="pt-PT" sz="1800" dirty="0">
                <a:latin typeface="+mn-lt"/>
              </a:rPr>
              <a:t>: </a:t>
            </a:r>
            <a:r>
              <a:rPr lang="fr-FR" altLang="pt-PT" sz="1800" u="sng" dirty="0">
                <a:latin typeface="+mn-lt"/>
              </a:rPr>
              <a:t>SE</a:t>
            </a:r>
            <a:r>
              <a:rPr lang="fr-FR" altLang="pt-PT" sz="1800" dirty="0">
                <a:latin typeface="+mn-lt"/>
              </a:rPr>
              <a:t> </a:t>
            </a:r>
            <a:r>
              <a:rPr lang="fr-FR" altLang="pt-PT" sz="1800" i="1" dirty="0">
                <a:latin typeface="+mn-lt"/>
              </a:rPr>
              <a:t>a </a:t>
            </a:r>
            <a:r>
              <a:rPr lang="fr-FR" altLang="pt-PT" sz="1800" i="1" dirty="0" err="1">
                <a:latin typeface="+mn-lt"/>
              </a:rPr>
              <a:t>temperatura</a:t>
            </a:r>
            <a:r>
              <a:rPr lang="fr-FR" altLang="pt-PT" sz="1800" i="1" dirty="0">
                <a:latin typeface="+mn-lt"/>
              </a:rPr>
              <a:t> é </a:t>
            </a:r>
            <a:r>
              <a:rPr lang="fr-FR" altLang="pt-PT" sz="1800" i="1" dirty="0" err="1">
                <a:latin typeface="+mn-lt"/>
              </a:rPr>
              <a:t>muito</a:t>
            </a:r>
            <a:r>
              <a:rPr lang="fr-FR" altLang="pt-PT" sz="1800" i="1" dirty="0">
                <a:latin typeface="+mn-lt"/>
              </a:rPr>
              <a:t> </a:t>
            </a:r>
            <a:r>
              <a:rPr lang="fr-FR" altLang="pt-PT" sz="1800" i="1" dirty="0" err="1">
                <a:latin typeface="+mn-lt"/>
              </a:rPr>
              <a:t>baixa</a:t>
            </a:r>
            <a:r>
              <a:rPr lang="fr-FR" altLang="pt-PT" sz="1800" i="1" dirty="0">
                <a:latin typeface="+mn-lt"/>
              </a:rPr>
              <a:t> </a:t>
            </a:r>
            <a:r>
              <a:rPr lang="fr-FR" altLang="pt-PT" sz="1800" u="sng" dirty="0">
                <a:latin typeface="+mn-lt"/>
              </a:rPr>
              <a:t>ENTÃO</a:t>
            </a:r>
            <a:r>
              <a:rPr lang="fr-FR" altLang="pt-PT" sz="1800" i="1" dirty="0">
                <a:latin typeface="+mn-lt"/>
              </a:rPr>
              <a:t> </a:t>
            </a:r>
            <a:r>
              <a:rPr lang="fr-FR" altLang="pt-PT" sz="1800" i="1" dirty="0" err="1">
                <a:latin typeface="+mn-lt"/>
              </a:rPr>
              <a:t>aquecer</a:t>
            </a:r>
            <a:r>
              <a:rPr lang="fr-FR" altLang="pt-PT" sz="1800" i="1" dirty="0">
                <a:latin typeface="+mn-lt"/>
              </a:rPr>
              <a:t> </a:t>
            </a:r>
            <a:r>
              <a:rPr lang="fr-FR" altLang="pt-PT" sz="1800" i="1" dirty="0" err="1">
                <a:latin typeface="+mn-lt"/>
              </a:rPr>
              <a:t>muito</a:t>
            </a:r>
            <a:endParaRPr lang="fr-FR" altLang="pt-PT" sz="1800" i="1" dirty="0">
              <a:latin typeface="+mn-lt"/>
            </a:endParaRPr>
          </a:p>
        </p:txBody>
      </p:sp>
      <p:sp>
        <p:nvSpPr>
          <p:cNvPr id="48144" name="Line 16"/>
          <p:cNvSpPr>
            <a:spLocks noChangeShapeType="1"/>
          </p:cNvSpPr>
          <p:nvPr/>
        </p:nvSpPr>
        <p:spPr bwMode="auto">
          <a:xfrm flipV="1">
            <a:off x="2976563" y="3740424"/>
            <a:ext cx="0" cy="108585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 sz="1350"/>
          </a:p>
        </p:txBody>
      </p:sp>
      <p:sp>
        <p:nvSpPr>
          <p:cNvPr id="48152" name="Line 24"/>
          <p:cNvSpPr>
            <a:spLocks noChangeShapeType="1"/>
          </p:cNvSpPr>
          <p:nvPr/>
        </p:nvSpPr>
        <p:spPr bwMode="auto">
          <a:xfrm>
            <a:off x="6919913" y="4254774"/>
            <a:ext cx="0" cy="5715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 sz="1350"/>
          </a:p>
        </p:txBody>
      </p:sp>
      <p:sp>
        <p:nvSpPr>
          <p:cNvPr id="48153" name="Text Box 25"/>
          <p:cNvSpPr txBox="1">
            <a:spLocks noChangeArrowheads="1"/>
          </p:cNvSpPr>
          <p:nvPr/>
        </p:nvSpPr>
        <p:spPr bwMode="auto">
          <a:xfrm>
            <a:off x="6919913" y="4483374"/>
            <a:ext cx="80021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r-FR" altLang="pt-PT" sz="1800"/>
              <a:t>12KW</a:t>
            </a:r>
          </a:p>
        </p:txBody>
      </p:sp>
      <p:sp>
        <p:nvSpPr>
          <p:cNvPr id="48155" name="Text Box 27"/>
          <p:cNvSpPr txBox="1">
            <a:spLocks noChangeArrowheads="1"/>
          </p:cNvSpPr>
          <p:nvPr/>
        </p:nvSpPr>
        <p:spPr bwMode="auto">
          <a:xfrm>
            <a:off x="1022634" y="6214304"/>
            <a:ext cx="67802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fr-FR" altLang="pt-PT" dirty="0"/>
              <a:t>SE T=3°C ENTÃO </a:t>
            </a:r>
            <a:r>
              <a:rPr lang="fr-FR" altLang="pt-PT" dirty="0" err="1"/>
              <a:t>potência</a:t>
            </a:r>
            <a:r>
              <a:rPr lang="fr-FR" altLang="pt-PT" dirty="0"/>
              <a:t> de </a:t>
            </a:r>
            <a:r>
              <a:rPr lang="fr-FR" altLang="pt-PT" dirty="0" err="1"/>
              <a:t>aquecimento</a:t>
            </a:r>
            <a:r>
              <a:rPr lang="fr-FR" altLang="pt-PT" dirty="0"/>
              <a:t> =12KW</a:t>
            </a:r>
          </a:p>
        </p:txBody>
      </p:sp>
      <p:sp>
        <p:nvSpPr>
          <p:cNvPr id="48158" name="Rectangle 30"/>
          <p:cNvSpPr>
            <a:spLocks noChangeArrowheads="1"/>
          </p:cNvSpPr>
          <p:nvPr/>
        </p:nvSpPr>
        <p:spPr bwMode="auto">
          <a:xfrm>
            <a:off x="2671764" y="5088212"/>
            <a:ext cx="659155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r-FR" altLang="pt-PT" sz="1350"/>
              <a:t>T=3°C</a:t>
            </a:r>
          </a:p>
        </p:txBody>
      </p:sp>
      <p:sp>
        <p:nvSpPr>
          <p:cNvPr id="48145" name="Line 17"/>
          <p:cNvSpPr>
            <a:spLocks noChangeShapeType="1"/>
          </p:cNvSpPr>
          <p:nvPr/>
        </p:nvSpPr>
        <p:spPr bwMode="auto">
          <a:xfrm>
            <a:off x="3018236" y="3730899"/>
            <a:ext cx="3444478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 sz="1350"/>
          </a:p>
        </p:txBody>
      </p:sp>
      <p:sp>
        <p:nvSpPr>
          <p:cNvPr id="19" name="Rectangle 18"/>
          <p:cNvSpPr/>
          <p:nvPr/>
        </p:nvSpPr>
        <p:spPr>
          <a:xfrm>
            <a:off x="0" y="844177"/>
            <a:ext cx="9144000" cy="5402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>
              <a:solidFill>
                <a:schemeClr val="bg1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0" y="1384419"/>
            <a:ext cx="9144000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8962" y="895007"/>
            <a:ext cx="49636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dirty="0">
                <a:solidFill>
                  <a:schemeClr val="bg1"/>
                </a:solidFill>
              </a:rPr>
              <a:t>Desenvolvimento de um modelo fuzzy</a:t>
            </a:r>
          </a:p>
        </p:txBody>
      </p:sp>
    </p:spTree>
    <p:extLst>
      <p:ext uri="{BB962C8B-B14F-4D97-AF65-F5344CB8AC3E}">
        <p14:creationId xmlns:p14="http://schemas.microsoft.com/office/powerpoint/2010/main" val="249627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8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8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8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8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8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8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8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8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8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8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8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8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44" grpId="0" animBg="1"/>
      <p:bldP spid="48152" grpId="0" animBg="1"/>
      <p:bldP spid="48153" grpId="0" autoUpdateAnimBg="0"/>
      <p:bldP spid="48155" grpId="0" autoUpdateAnimBg="0"/>
      <p:bldP spid="48158" grpId="0" autoUpdateAnimBg="0"/>
      <p:bldP spid="4814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666875"/>
            <a:ext cx="5829300" cy="342900"/>
          </a:xfrm>
        </p:spPr>
        <p:txBody>
          <a:bodyPr>
            <a:noAutofit/>
          </a:bodyPr>
          <a:lstStyle/>
          <a:p>
            <a:pPr algn="ctr" eaLnBrk="1" hangingPunct="1"/>
            <a:r>
              <a:rPr lang="fr-FR" altLang="pt-PT" sz="2700" dirty="0" err="1">
                <a:latin typeface="+mn-lt"/>
              </a:rPr>
              <a:t>Método</a:t>
            </a:r>
            <a:r>
              <a:rPr lang="fr-FR" altLang="pt-PT" sz="2700" dirty="0">
                <a:latin typeface="+mn-lt"/>
              </a:rPr>
              <a:t> de </a:t>
            </a:r>
            <a:r>
              <a:rPr lang="fr-FR" altLang="pt-PT" sz="2700" dirty="0" err="1">
                <a:latin typeface="+mn-lt"/>
              </a:rPr>
              <a:t>Mamdani</a:t>
            </a:r>
            <a:endParaRPr lang="fr-FR" altLang="pt-PT" sz="2700" dirty="0">
              <a:latin typeface="+mn-lt"/>
            </a:endParaRPr>
          </a:p>
        </p:txBody>
      </p:sp>
      <p:pic>
        <p:nvPicPr>
          <p:cNvPr id="37892" name="Picture 4" descr="\\Pc fixe\C\Cours EIT\AUA\mamdani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6" t="10762" b="20358"/>
          <a:stretch>
            <a:fillRect/>
          </a:stretch>
        </p:blipFill>
        <p:spPr bwMode="auto">
          <a:xfrm>
            <a:off x="491987" y="2295940"/>
            <a:ext cx="8348351" cy="3257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844177"/>
            <a:ext cx="9144000" cy="5402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>
              <a:solidFill>
                <a:schemeClr val="bg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384419"/>
            <a:ext cx="9144000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8962" y="895007"/>
            <a:ext cx="49636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dirty="0">
                <a:solidFill>
                  <a:schemeClr val="bg1"/>
                </a:solidFill>
              </a:rPr>
              <a:t>Desenvolvimento de um modelo fuzzy</a:t>
            </a:r>
          </a:p>
        </p:txBody>
      </p:sp>
    </p:spTree>
    <p:extLst>
      <p:ext uri="{BB962C8B-B14F-4D97-AF65-F5344CB8AC3E}">
        <p14:creationId xmlns:p14="http://schemas.microsoft.com/office/powerpoint/2010/main" val="508983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57213" indent="-214313" eaLnBrk="0" hangingPunct="0"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57250" indent="-171450" eaLnBrk="0" hangingPunct="0"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00150" indent="-171450" eaLnBrk="0" hangingPunct="0"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543050" indent="-171450" eaLnBrk="0" hangingPunct="0"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59ECC43-8B0B-488E-AC8F-92A407DB96D1}" type="slidenum">
              <a:rPr lang="fr-FR" altLang="pt-PT" sz="1050"/>
              <a:pPr eaLnBrk="1" hangingPunct="1"/>
              <a:t>42</a:t>
            </a:fld>
            <a:endParaRPr lang="fr-FR" altLang="pt-PT" sz="1050"/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482725"/>
            <a:ext cx="5829300" cy="400050"/>
          </a:xfrm>
        </p:spPr>
        <p:txBody>
          <a:bodyPr>
            <a:noAutofit/>
          </a:bodyPr>
          <a:lstStyle/>
          <a:p>
            <a:pPr eaLnBrk="1" hangingPunct="1"/>
            <a:r>
              <a:rPr lang="fr-FR" altLang="pt-PT" sz="3000" b="1" i="1">
                <a:latin typeface="+mn-lt"/>
              </a:rPr>
              <a:t>defuzzification</a:t>
            </a:r>
            <a:endParaRPr lang="fr-FR" altLang="pt-PT" sz="3000" b="1" i="1" dirty="0">
              <a:latin typeface="+mn-lt"/>
            </a:endParaRPr>
          </a:p>
        </p:txBody>
      </p:sp>
      <p:sp>
        <p:nvSpPr>
          <p:cNvPr id="53256" name="Text Box 8"/>
          <p:cNvSpPr txBox="1">
            <a:spLocks noChangeArrowheads="1"/>
          </p:cNvSpPr>
          <p:nvPr/>
        </p:nvSpPr>
        <p:spPr bwMode="auto">
          <a:xfrm>
            <a:off x="5068628" y="1956888"/>
            <a:ext cx="2824812" cy="300082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eaLnBrk="1" hangingPunct="1"/>
            <a:r>
              <a:rPr lang="fr-FR" altLang="pt-PT" sz="1350" dirty="0" err="1"/>
              <a:t>Método</a:t>
            </a:r>
            <a:r>
              <a:rPr lang="fr-FR" altLang="pt-PT" sz="1350" dirty="0"/>
              <a:t> da média dos </a:t>
            </a:r>
            <a:r>
              <a:rPr lang="fr-FR" altLang="pt-PT" sz="1350" dirty="0" err="1"/>
              <a:t>máximos</a:t>
            </a:r>
            <a:r>
              <a:rPr lang="fr-FR" altLang="pt-PT" sz="1350" dirty="0"/>
              <a:t> (MM)</a:t>
            </a:r>
          </a:p>
        </p:txBody>
      </p:sp>
      <p:sp>
        <p:nvSpPr>
          <p:cNvPr id="53258" name="Text Box 10"/>
          <p:cNvSpPr txBox="1">
            <a:spLocks noChangeArrowheads="1"/>
          </p:cNvSpPr>
          <p:nvPr/>
        </p:nvSpPr>
        <p:spPr bwMode="auto">
          <a:xfrm>
            <a:off x="1327392" y="1955125"/>
            <a:ext cx="2872902" cy="300082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eaLnBrk="1" hangingPunct="1"/>
            <a:r>
              <a:rPr lang="fr-FR" altLang="pt-PT" sz="1350" dirty="0" err="1"/>
              <a:t>Método</a:t>
            </a:r>
            <a:r>
              <a:rPr lang="fr-FR" altLang="pt-PT" sz="1350" dirty="0"/>
              <a:t> do </a:t>
            </a:r>
            <a:r>
              <a:rPr lang="fr-FR" altLang="pt-PT" sz="1350" dirty="0" err="1"/>
              <a:t>centro</a:t>
            </a:r>
            <a:r>
              <a:rPr lang="fr-FR" altLang="pt-PT" sz="1350" dirty="0"/>
              <a:t> de </a:t>
            </a:r>
            <a:r>
              <a:rPr lang="fr-FR" altLang="pt-PT" sz="1350" dirty="0" err="1"/>
              <a:t>gravidade</a:t>
            </a:r>
            <a:r>
              <a:rPr lang="fr-FR" altLang="pt-PT" sz="1350" dirty="0"/>
              <a:t> (COG)</a:t>
            </a:r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1310879" y="1819276"/>
            <a:ext cx="3046809" cy="4063603"/>
            <a:chOff x="141" y="808"/>
            <a:chExt cx="2559" cy="3413"/>
          </a:xfrm>
        </p:grpSpPr>
        <p:pic>
          <p:nvPicPr>
            <p:cNvPr id="18449" name="Picture 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" y="2401"/>
              <a:ext cx="2559" cy="1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18435" name="Object 1"/>
            <p:cNvGraphicFramePr>
              <a:graphicFrameLocks noChangeAspect="1"/>
            </p:cNvGraphicFramePr>
            <p:nvPr/>
          </p:nvGraphicFramePr>
          <p:xfrm>
            <a:off x="353" y="1245"/>
            <a:ext cx="2347" cy="10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518" name="Equation" r:id="rId5" imgW="2819160" imgH="1257120" progId="Equation.DSMT4">
                    <p:embed/>
                  </p:oleObj>
                </mc:Choice>
                <mc:Fallback>
                  <p:oleObj name="Equation" r:id="rId5" imgW="2819160" imgH="1257120" progId="Equation.DSMT4">
                    <p:embed/>
                    <p:pic>
                      <p:nvPicPr>
                        <p:cNvPr id="18435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3" y="1245"/>
                          <a:ext cx="2347" cy="104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450" name="Text Box 14"/>
            <p:cNvSpPr txBox="1">
              <a:spLocks noChangeArrowheads="1"/>
            </p:cNvSpPr>
            <p:nvPr/>
          </p:nvSpPr>
          <p:spPr bwMode="auto">
            <a:xfrm>
              <a:off x="141" y="808"/>
              <a:ext cx="15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fr-FR" altLang="pt-PT" sz="1350" dirty="0"/>
            </a:p>
          </p:txBody>
        </p:sp>
        <p:grpSp>
          <p:nvGrpSpPr>
            <p:cNvPr id="18451" name="Group 31"/>
            <p:cNvGrpSpPr>
              <a:grpSpLocks/>
            </p:cNvGrpSpPr>
            <p:nvPr/>
          </p:nvGrpSpPr>
          <p:grpSpPr bwMode="auto">
            <a:xfrm>
              <a:off x="897" y="3383"/>
              <a:ext cx="537" cy="838"/>
              <a:chOff x="856" y="3257"/>
              <a:chExt cx="537" cy="838"/>
            </a:xfrm>
          </p:grpSpPr>
          <p:sp>
            <p:nvSpPr>
              <p:cNvPr id="18452" name="Oval 25"/>
              <p:cNvSpPr>
                <a:spLocks noChangeArrowheads="1"/>
              </p:cNvSpPr>
              <p:nvPr/>
            </p:nvSpPr>
            <p:spPr bwMode="auto">
              <a:xfrm>
                <a:off x="1104" y="3257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pt-PT" altLang="pt-PT" sz="1800"/>
              </a:p>
            </p:txBody>
          </p:sp>
          <p:sp>
            <p:nvSpPr>
              <p:cNvPr id="18453" name="Line 26"/>
              <p:cNvSpPr>
                <a:spLocks noChangeShapeType="1"/>
              </p:cNvSpPr>
              <p:nvPr/>
            </p:nvSpPr>
            <p:spPr bwMode="auto">
              <a:xfrm>
                <a:off x="1128" y="3305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PT" sz="1350"/>
              </a:p>
            </p:txBody>
          </p:sp>
          <p:sp>
            <p:nvSpPr>
              <p:cNvPr id="18454" name="Text Box 29"/>
              <p:cNvSpPr txBox="1">
                <a:spLocks noChangeArrowheads="1"/>
              </p:cNvSpPr>
              <p:nvPr/>
            </p:nvSpPr>
            <p:spPr bwMode="auto">
              <a:xfrm>
                <a:off x="856" y="3785"/>
                <a:ext cx="537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fr-FR" altLang="pt-PT" sz="1800"/>
                  <a:t>3,5V</a:t>
                </a:r>
              </a:p>
            </p:txBody>
          </p:sp>
        </p:grpSp>
      </p:grpSp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4793457" y="1819276"/>
            <a:ext cx="3046810" cy="4071938"/>
            <a:chOff x="3066" y="808"/>
            <a:chExt cx="2559" cy="3420"/>
          </a:xfrm>
        </p:grpSpPr>
        <p:pic>
          <p:nvPicPr>
            <p:cNvPr id="18442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6" y="2401"/>
              <a:ext cx="2559" cy="1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18434" name="Object 0"/>
            <p:cNvGraphicFramePr>
              <a:graphicFrameLocks noChangeAspect="1"/>
            </p:cNvGraphicFramePr>
            <p:nvPr/>
          </p:nvGraphicFramePr>
          <p:xfrm>
            <a:off x="3504" y="1245"/>
            <a:ext cx="1805" cy="9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519" name="Equation" r:id="rId7" imgW="2489040" imgH="1371600" progId="Equation.DSMT4">
                    <p:embed/>
                  </p:oleObj>
                </mc:Choice>
                <mc:Fallback>
                  <p:oleObj name="Equation" r:id="rId7" imgW="2489040" imgH="1371600" progId="Equation.DSMT4">
                    <p:embed/>
                    <p:pic>
                      <p:nvPicPr>
                        <p:cNvPr id="18434" name="Object 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04" y="1245"/>
                          <a:ext cx="1805" cy="99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443" name="Text Box 13"/>
            <p:cNvSpPr txBox="1">
              <a:spLocks noChangeArrowheads="1"/>
            </p:cNvSpPr>
            <p:nvPr/>
          </p:nvSpPr>
          <p:spPr bwMode="auto">
            <a:xfrm>
              <a:off x="3201" y="808"/>
              <a:ext cx="15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fr-FR" altLang="pt-PT" sz="1350" dirty="0"/>
            </a:p>
          </p:txBody>
        </p:sp>
        <p:grpSp>
          <p:nvGrpSpPr>
            <p:cNvPr id="18444" name="Group 28"/>
            <p:cNvGrpSpPr>
              <a:grpSpLocks/>
            </p:cNvGrpSpPr>
            <p:nvPr/>
          </p:nvGrpSpPr>
          <p:grpSpPr bwMode="auto">
            <a:xfrm>
              <a:off x="3402" y="3047"/>
              <a:ext cx="750" cy="720"/>
              <a:chOff x="3537" y="3285"/>
              <a:chExt cx="750" cy="720"/>
            </a:xfrm>
          </p:grpSpPr>
          <p:sp>
            <p:nvSpPr>
              <p:cNvPr id="18446" name="Line 21"/>
              <p:cNvSpPr>
                <a:spLocks noChangeShapeType="1"/>
              </p:cNvSpPr>
              <p:nvPr/>
            </p:nvSpPr>
            <p:spPr bwMode="auto">
              <a:xfrm>
                <a:off x="4287" y="3285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PT" sz="1350"/>
              </a:p>
            </p:txBody>
          </p:sp>
          <p:sp>
            <p:nvSpPr>
              <p:cNvPr id="18447" name="Line 22"/>
              <p:cNvSpPr>
                <a:spLocks noChangeShapeType="1"/>
              </p:cNvSpPr>
              <p:nvPr/>
            </p:nvSpPr>
            <p:spPr bwMode="auto">
              <a:xfrm>
                <a:off x="3537" y="3285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PT" sz="1350"/>
              </a:p>
            </p:txBody>
          </p:sp>
          <p:sp>
            <p:nvSpPr>
              <p:cNvPr id="18448" name="Line 23"/>
              <p:cNvSpPr>
                <a:spLocks noChangeShapeType="1"/>
              </p:cNvSpPr>
              <p:nvPr/>
            </p:nvSpPr>
            <p:spPr bwMode="auto">
              <a:xfrm>
                <a:off x="3894" y="3333"/>
                <a:ext cx="0" cy="67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PT" sz="1350"/>
              </a:p>
            </p:txBody>
          </p:sp>
        </p:grpSp>
        <p:sp>
          <p:nvSpPr>
            <p:cNvPr id="18445" name="Text Box 30"/>
            <p:cNvSpPr txBox="1">
              <a:spLocks noChangeArrowheads="1"/>
            </p:cNvSpPr>
            <p:nvPr/>
          </p:nvSpPr>
          <p:spPr bwMode="auto">
            <a:xfrm>
              <a:off x="3511" y="3918"/>
              <a:ext cx="537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fr-FR" altLang="pt-PT" sz="1800"/>
                <a:t>1,9V</a:t>
              </a:r>
            </a:p>
          </p:txBody>
        </p:sp>
      </p:grpSp>
      <p:sp>
        <p:nvSpPr>
          <p:cNvPr id="24" name="Rectangle 23"/>
          <p:cNvSpPr/>
          <p:nvPr/>
        </p:nvSpPr>
        <p:spPr>
          <a:xfrm>
            <a:off x="0" y="844177"/>
            <a:ext cx="9144000" cy="5402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>
              <a:solidFill>
                <a:schemeClr val="bg1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0" y="1384419"/>
            <a:ext cx="9144000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8962" y="895007"/>
            <a:ext cx="49636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dirty="0">
                <a:solidFill>
                  <a:schemeClr val="bg1"/>
                </a:solidFill>
              </a:rPr>
              <a:t>Desenvolvimento de um modelo fuzzy</a:t>
            </a:r>
          </a:p>
        </p:txBody>
      </p:sp>
    </p:spTree>
    <p:extLst>
      <p:ext uri="{BB962C8B-B14F-4D97-AF65-F5344CB8AC3E}">
        <p14:creationId xmlns:p14="http://schemas.microsoft.com/office/powerpoint/2010/main" val="2473456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6" grpId="0" animBg="1" autoUpdateAnimBg="0"/>
      <p:bldP spid="53258" grpId="0" animBg="1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4" descr="http://www.mathworks.com/help/fuzzy/sugeno_const_tippi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418" y="2345617"/>
            <a:ext cx="4892538" cy="4280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4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60561" y="1664566"/>
            <a:ext cx="5829300" cy="514232"/>
          </a:xfrm>
        </p:spPr>
        <p:txBody>
          <a:bodyPr>
            <a:noAutofit/>
          </a:bodyPr>
          <a:lstStyle/>
          <a:p>
            <a:pPr eaLnBrk="1" hangingPunct="1"/>
            <a:r>
              <a:rPr lang="fr-FR" altLang="pt-PT" sz="3000" dirty="0" err="1">
                <a:latin typeface="+mn-lt"/>
              </a:rPr>
              <a:t>Decisão</a:t>
            </a:r>
            <a:endParaRPr lang="fr-FR" altLang="pt-PT" sz="3000" dirty="0">
              <a:latin typeface="+mn-lt"/>
            </a:endParaRPr>
          </a:p>
        </p:txBody>
      </p:sp>
      <p:sp>
        <p:nvSpPr>
          <p:cNvPr id="62468" name="Line 4"/>
          <p:cNvSpPr>
            <a:spLocks noChangeShapeType="1"/>
          </p:cNvSpPr>
          <p:nvPr/>
        </p:nvSpPr>
        <p:spPr bwMode="auto">
          <a:xfrm flipV="1">
            <a:off x="4089319" y="3106274"/>
            <a:ext cx="0" cy="27432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 sz="1350"/>
          </a:p>
        </p:txBody>
      </p:sp>
      <p:sp>
        <p:nvSpPr>
          <p:cNvPr id="62473" name="Line 9"/>
          <p:cNvSpPr>
            <a:spLocks noChangeShapeType="1"/>
          </p:cNvSpPr>
          <p:nvPr/>
        </p:nvSpPr>
        <p:spPr bwMode="auto">
          <a:xfrm flipV="1">
            <a:off x="5789532" y="3220574"/>
            <a:ext cx="0" cy="26289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 sz="1350"/>
          </a:p>
        </p:txBody>
      </p:sp>
      <p:sp>
        <p:nvSpPr>
          <p:cNvPr id="62478" name="AutoShape 14"/>
          <p:cNvSpPr>
            <a:spLocks noChangeArrowheads="1"/>
          </p:cNvSpPr>
          <p:nvPr/>
        </p:nvSpPr>
        <p:spPr bwMode="auto">
          <a:xfrm>
            <a:off x="7260834" y="6142368"/>
            <a:ext cx="228600" cy="171450"/>
          </a:xfrm>
          <a:prstGeom prst="leftArrow">
            <a:avLst>
              <a:gd name="adj1" fmla="val 50000"/>
              <a:gd name="adj2" fmla="val 33333"/>
            </a:avLst>
          </a:prstGeom>
          <a:solidFill>
            <a:srgbClr val="FF3300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pt-PT" altLang="pt-PT" sz="1800"/>
          </a:p>
        </p:txBody>
      </p:sp>
      <p:pic>
        <p:nvPicPr>
          <p:cNvPr id="62482" name="Picture 18" descr="\\Pc fixe\C\Cours EIT\AUA\synthese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31" t="86980" r="29890" b="24"/>
          <a:stretch>
            <a:fillRect/>
          </a:stretch>
        </p:blipFill>
        <p:spPr bwMode="auto">
          <a:xfrm>
            <a:off x="6239588" y="6071864"/>
            <a:ext cx="971550" cy="627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5789533" y="3220575"/>
            <a:ext cx="2450306" cy="1735931"/>
            <a:chOff x="2550" y="1200"/>
            <a:chExt cx="2058" cy="1458"/>
          </a:xfrm>
        </p:grpSpPr>
        <p:sp>
          <p:nvSpPr>
            <p:cNvPr id="39952" name="Line 11"/>
            <p:cNvSpPr>
              <a:spLocks noChangeShapeType="1"/>
            </p:cNvSpPr>
            <p:nvPr/>
          </p:nvSpPr>
          <p:spPr bwMode="auto">
            <a:xfrm>
              <a:off x="2550" y="1200"/>
              <a:ext cx="1626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 sz="1350"/>
            </a:p>
          </p:txBody>
        </p:sp>
        <p:sp>
          <p:nvSpPr>
            <p:cNvPr id="39953" name="Line 12"/>
            <p:cNvSpPr>
              <a:spLocks noChangeShapeType="1"/>
            </p:cNvSpPr>
            <p:nvPr/>
          </p:nvSpPr>
          <p:spPr bwMode="auto">
            <a:xfrm>
              <a:off x="2550" y="2658"/>
              <a:ext cx="2058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 sz="1350"/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4089320" y="3106274"/>
            <a:ext cx="3921919" cy="2200275"/>
            <a:chOff x="1122" y="1104"/>
            <a:chExt cx="3294" cy="1848"/>
          </a:xfrm>
        </p:grpSpPr>
        <p:sp>
          <p:nvSpPr>
            <p:cNvPr id="39949" name="Line 6"/>
            <p:cNvSpPr>
              <a:spLocks noChangeShapeType="1"/>
            </p:cNvSpPr>
            <p:nvPr/>
          </p:nvSpPr>
          <p:spPr bwMode="auto">
            <a:xfrm>
              <a:off x="1122" y="1104"/>
              <a:ext cx="305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 sz="1350"/>
            </a:p>
          </p:txBody>
        </p:sp>
        <p:sp>
          <p:nvSpPr>
            <p:cNvPr id="39950" name="Line 7"/>
            <p:cNvSpPr>
              <a:spLocks noChangeShapeType="1"/>
            </p:cNvSpPr>
            <p:nvPr/>
          </p:nvSpPr>
          <p:spPr bwMode="auto">
            <a:xfrm>
              <a:off x="1122" y="1812"/>
              <a:ext cx="329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 sz="1350"/>
            </a:p>
          </p:txBody>
        </p:sp>
        <p:sp>
          <p:nvSpPr>
            <p:cNvPr id="39951" name="Line 8"/>
            <p:cNvSpPr>
              <a:spLocks noChangeShapeType="1"/>
            </p:cNvSpPr>
            <p:nvPr/>
          </p:nvSpPr>
          <p:spPr bwMode="auto">
            <a:xfrm>
              <a:off x="1122" y="2952"/>
              <a:ext cx="329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 sz="1350"/>
            </a:p>
          </p:txBody>
        </p:sp>
      </p:grpSp>
      <p:sp>
        <p:nvSpPr>
          <p:cNvPr id="18" name="Rectangle 17"/>
          <p:cNvSpPr/>
          <p:nvPr/>
        </p:nvSpPr>
        <p:spPr>
          <a:xfrm>
            <a:off x="0" y="844177"/>
            <a:ext cx="9144000" cy="5402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>
              <a:solidFill>
                <a:schemeClr val="bg1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0" y="1384419"/>
            <a:ext cx="9144000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8962" y="895007"/>
            <a:ext cx="49636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dirty="0">
                <a:solidFill>
                  <a:schemeClr val="bg1"/>
                </a:solidFill>
              </a:rPr>
              <a:t>Desenvolvimento de um modelo fuzzy</a:t>
            </a:r>
          </a:p>
        </p:txBody>
      </p:sp>
    </p:spTree>
    <p:extLst>
      <p:ext uri="{BB962C8B-B14F-4D97-AF65-F5344CB8AC3E}">
        <p14:creationId xmlns:p14="http://schemas.microsoft.com/office/powerpoint/2010/main" val="3897392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2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2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2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2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8" grpId="0" animBg="1"/>
      <p:bldP spid="62473" grpId="0" animBg="1"/>
      <p:bldP spid="6247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3" name="Group 3"/>
          <p:cNvGrpSpPr>
            <a:grpSpLocks/>
          </p:cNvGrpSpPr>
          <p:nvPr/>
        </p:nvGrpSpPr>
        <p:grpSpPr bwMode="auto">
          <a:xfrm>
            <a:off x="656198" y="2332435"/>
            <a:ext cx="7773973" cy="1129902"/>
            <a:chOff x="131" y="999"/>
            <a:chExt cx="5745" cy="949"/>
          </a:xfrm>
        </p:grpSpPr>
        <p:sp>
          <p:nvSpPr>
            <p:cNvPr id="40972" name="Text Box 11"/>
            <p:cNvSpPr txBox="1">
              <a:spLocks noChangeArrowheads="1"/>
            </p:cNvSpPr>
            <p:nvPr/>
          </p:nvSpPr>
          <p:spPr bwMode="auto">
            <a:xfrm>
              <a:off x="240" y="1564"/>
              <a:ext cx="1673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fr-FR" altLang="pt-PT" sz="1800" dirty="0" err="1">
                  <a:latin typeface="+mn-lt"/>
                </a:rPr>
                <a:t>Apresentação</a:t>
              </a:r>
              <a:r>
                <a:rPr lang="fr-FR" altLang="pt-PT" sz="1800" dirty="0">
                  <a:latin typeface="+mn-lt"/>
                </a:rPr>
                <a:t> (</a:t>
              </a:r>
              <a:r>
                <a:rPr lang="fr-FR" altLang="pt-PT" sz="1800" dirty="0" err="1">
                  <a:latin typeface="+mn-lt"/>
                </a:rPr>
                <a:t>em</a:t>
              </a:r>
              <a:r>
                <a:rPr lang="fr-FR" altLang="pt-PT" sz="1800" dirty="0">
                  <a:latin typeface="+mn-lt"/>
                </a:rPr>
                <a:t> 20)</a:t>
              </a:r>
            </a:p>
          </p:txBody>
        </p:sp>
        <p:sp>
          <p:nvSpPr>
            <p:cNvPr id="40965" name="Rectangle 4"/>
            <p:cNvSpPr>
              <a:spLocks noChangeArrowheads="1"/>
            </p:cNvSpPr>
            <p:nvPr/>
          </p:nvSpPr>
          <p:spPr bwMode="auto">
            <a:xfrm>
              <a:off x="1920" y="1056"/>
              <a:ext cx="1656" cy="86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PT" altLang="pt-PT" sz="2700">
                <a:latin typeface="+mn-lt"/>
              </a:endParaRPr>
            </a:p>
          </p:txBody>
        </p:sp>
        <p:sp>
          <p:nvSpPr>
            <p:cNvPr id="40966" name="Text Box 5"/>
            <p:cNvSpPr txBox="1">
              <a:spLocks noChangeArrowheads="1"/>
            </p:cNvSpPr>
            <p:nvPr/>
          </p:nvSpPr>
          <p:spPr bwMode="auto">
            <a:xfrm>
              <a:off x="2064" y="1056"/>
              <a:ext cx="1114" cy="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fr-FR" altLang="pt-PT" sz="2100" dirty="0" err="1">
                  <a:latin typeface="+mn-lt"/>
                </a:rPr>
                <a:t>Sistema</a:t>
              </a:r>
              <a:r>
                <a:rPr lang="fr-FR" altLang="pt-PT" sz="2100" dirty="0">
                  <a:latin typeface="+mn-lt"/>
                </a:rPr>
                <a:t> de </a:t>
              </a:r>
              <a:r>
                <a:rPr lang="fr-FR" altLang="pt-PT" sz="2100" err="1">
                  <a:latin typeface="+mn-lt"/>
                </a:rPr>
                <a:t>inferência</a:t>
              </a:r>
              <a:r>
                <a:rPr lang="fr-FR" altLang="pt-PT" sz="2100">
                  <a:latin typeface="+mn-lt"/>
                </a:rPr>
                <a:t> difusa</a:t>
              </a:r>
              <a:endParaRPr lang="fr-FR" altLang="pt-PT" sz="2100" dirty="0">
                <a:latin typeface="+mn-lt"/>
              </a:endParaRPr>
            </a:p>
          </p:txBody>
        </p:sp>
        <p:sp>
          <p:nvSpPr>
            <p:cNvPr id="40967" name="Line 6"/>
            <p:cNvSpPr>
              <a:spLocks noChangeShapeType="1"/>
            </p:cNvSpPr>
            <p:nvPr/>
          </p:nvSpPr>
          <p:spPr bwMode="auto">
            <a:xfrm>
              <a:off x="137" y="1281"/>
              <a:ext cx="16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 sz="2100"/>
            </a:p>
          </p:txBody>
        </p:sp>
        <p:sp>
          <p:nvSpPr>
            <p:cNvPr id="40968" name="Text Box 7"/>
            <p:cNvSpPr txBox="1">
              <a:spLocks noChangeArrowheads="1"/>
            </p:cNvSpPr>
            <p:nvPr/>
          </p:nvSpPr>
          <p:spPr bwMode="auto">
            <a:xfrm>
              <a:off x="230" y="999"/>
              <a:ext cx="1474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fr-FR" altLang="pt-PT" sz="1800" dirty="0" err="1">
                  <a:latin typeface="+mn-lt"/>
                </a:rPr>
                <a:t>Resultados</a:t>
              </a:r>
              <a:r>
                <a:rPr lang="fr-FR" altLang="pt-PT" sz="1800" dirty="0">
                  <a:latin typeface="+mn-lt"/>
                </a:rPr>
                <a:t> (</a:t>
              </a:r>
              <a:r>
                <a:rPr lang="fr-FR" altLang="pt-PT" sz="1800" dirty="0" err="1">
                  <a:latin typeface="+mn-lt"/>
                </a:rPr>
                <a:t>em</a:t>
              </a:r>
              <a:r>
                <a:rPr lang="fr-FR" altLang="pt-PT" sz="1800" dirty="0">
                  <a:latin typeface="+mn-lt"/>
                </a:rPr>
                <a:t> 20)</a:t>
              </a:r>
            </a:p>
          </p:txBody>
        </p:sp>
        <p:sp>
          <p:nvSpPr>
            <p:cNvPr id="40969" name="Line 8"/>
            <p:cNvSpPr>
              <a:spLocks noChangeShapeType="1"/>
            </p:cNvSpPr>
            <p:nvPr/>
          </p:nvSpPr>
          <p:spPr bwMode="auto">
            <a:xfrm>
              <a:off x="132" y="1554"/>
              <a:ext cx="16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 sz="2100"/>
            </a:p>
          </p:txBody>
        </p:sp>
        <p:sp>
          <p:nvSpPr>
            <p:cNvPr id="40970" name="Text Box 9"/>
            <p:cNvSpPr txBox="1">
              <a:spLocks noChangeArrowheads="1"/>
            </p:cNvSpPr>
            <p:nvPr/>
          </p:nvSpPr>
          <p:spPr bwMode="auto">
            <a:xfrm>
              <a:off x="240" y="1276"/>
              <a:ext cx="1336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fr-FR" altLang="pt-PT" sz="1800" dirty="0" err="1">
                  <a:latin typeface="+mn-lt"/>
                </a:rPr>
                <a:t>Métodos</a:t>
              </a:r>
              <a:r>
                <a:rPr lang="fr-FR" altLang="pt-PT" sz="1800" dirty="0">
                  <a:latin typeface="+mn-lt"/>
                </a:rPr>
                <a:t> (</a:t>
              </a:r>
              <a:r>
                <a:rPr lang="fr-FR" altLang="pt-PT" sz="1800" dirty="0" err="1">
                  <a:latin typeface="+mn-lt"/>
                </a:rPr>
                <a:t>em</a:t>
              </a:r>
              <a:r>
                <a:rPr lang="fr-FR" altLang="pt-PT" sz="1800" dirty="0">
                  <a:latin typeface="+mn-lt"/>
                </a:rPr>
                <a:t> 20)</a:t>
              </a:r>
            </a:p>
          </p:txBody>
        </p:sp>
        <p:sp>
          <p:nvSpPr>
            <p:cNvPr id="40971" name="Line 10"/>
            <p:cNvSpPr>
              <a:spLocks noChangeShapeType="1"/>
            </p:cNvSpPr>
            <p:nvPr/>
          </p:nvSpPr>
          <p:spPr bwMode="auto">
            <a:xfrm>
              <a:off x="131" y="1844"/>
              <a:ext cx="16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 sz="2100"/>
            </a:p>
          </p:txBody>
        </p:sp>
        <p:sp>
          <p:nvSpPr>
            <p:cNvPr id="40973" name="Line 12"/>
            <p:cNvSpPr>
              <a:spLocks noChangeShapeType="1"/>
            </p:cNvSpPr>
            <p:nvPr/>
          </p:nvSpPr>
          <p:spPr bwMode="auto">
            <a:xfrm>
              <a:off x="3803" y="1579"/>
              <a:ext cx="16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 sz="2100"/>
            </a:p>
          </p:txBody>
        </p:sp>
        <p:sp>
          <p:nvSpPr>
            <p:cNvPr id="40974" name="Text Box 13"/>
            <p:cNvSpPr txBox="1">
              <a:spLocks noChangeArrowheads="1"/>
            </p:cNvSpPr>
            <p:nvPr/>
          </p:nvSpPr>
          <p:spPr bwMode="auto">
            <a:xfrm>
              <a:off x="3659" y="1276"/>
              <a:ext cx="2217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fr-FR" altLang="pt-PT" sz="1800" dirty="0" err="1">
                  <a:latin typeface="+mn-lt"/>
                </a:rPr>
                <a:t>Avaliação</a:t>
              </a:r>
              <a:r>
                <a:rPr lang="fr-FR" altLang="pt-PT" sz="1800" dirty="0">
                  <a:latin typeface="+mn-lt"/>
                </a:rPr>
                <a:t> do </a:t>
              </a:r>
              <a:r>
                <a:rPr lang="fr-FR" altLang="pt-PT" sz="1800" dirty="0" err="1">
                  <a:latin typeface="+mn-lt"/>
                </a:rPr>
                <a:t>trabalho</a:t>
              </a:r>
              <a:r>
                <a:rPr lang="fr-FR" altLang="pt-PT" sz="1800" dirty="0">
                  <a:latin typeface="+mn-lt"/>
                </a:rPr>
                <a:t> (</a:t>
              </a:r>
              <a:r>
                <a:rPr lang="fr-FR" altLang="pt-PT" sz="1800" dirty="0" err="1">
                  <a:latin typeface="+mn-lt"/>
                </a:rPr>
                <a:t>em</a:t>
              </a:r>
              <a:r>
                <a:rPr lang="fr-FR" altLang="pt-PT" sz="1800" dirty="0">
                  <a:latin typeface="+mn-lt"/>
                </a:rPr>
                <a:t> 20)</a:t>
              </a:r>
            </a:p>
          </p:txBody>
        </p:sp>
      </p:grpSp>
      <p:sp>
        <p:nvSpPr>
          <p:cNvPr id="15" name="Rectangle 14"/>
          <p:cNvSpPr/>
          <p:nvPr/>
        </p:nvSpPr>
        <p:spPr>
          <a:xfrm>
            <a:off x="0" y="844177"/>
            <a:ext cx="9144000" cy="5402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>
              <a:solidFill>
                <a:schemeClr val="bg1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1384419"/>
            <a:ext cx="9144000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8962" y="895007"/>
            <a:ext cx="66292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dirty="0">
                <a:solidFill>
                  <a:schemeClr val="bg1"/>
                </a:solidFill>
              </a:rPr>
              <a:t>Desenvolvimento de um modelo fuzzy: um exemplo</a:t>
            </a:r>
          </a:p>
        </p:txBody>
      </p:sp>
    </p:spTree>
    <p:extLst>
      <p:ext uri="{BB962C8B-B14F-4D97-AF65-F5344CB8AC3E}">
        <p14:creationId xmlns:p14="http://schemas.microsoft.com/office/powerpoint/2010/main" val="276276087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70" name="Text Box 3"/>
          <p:cNvSpPr txBox="1">
            <a:spLocks noChangeArrowheads="1"/>
          </p:cNvSpPr>
          <p:nvPr/>
        </p:nvSpPr>
        <p:spPr bwMode="auto">
          <a:xfrm>
            <a:off x="1160095" y="4444163"/>
            <a:ext cx="688489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AutoNum type="arabicPeriod" startAt="3"/>
            </a:pPr>
            <a:r>
              <a:rPr lang="fr-FR" altLang="pt-PT" u="sng" dirty="0" err="1">
                <a:latin typeface="+mn-lt"/>
              </a:rPr>
              <a:t>Funções</a:t>
            </a:r>
            <a:r>
              <a:rPr lang="fr-FR" altLang="pt-PT" u="sng" dirty="0">
                <a:latin typeface="+mn-lt"/>
              </a:rPr>
              <a:t> de </a:t>
            </a:r>
            <a:r>
              <a:rPr lang="fr-FR" altLang="pt-PT" u="sng" dirty="0" err="1">
                <a:latin typeface="+mn-lt"/>
              </a:rPr>
              <a:t>associação</a:t>
            </a:r>
            <a:r>
              <a:rPr lang="fr-FR" altLang="pt-PT" u="sng" dirty="0">
                <a:latin typeface="+mn-lt"/>
              </a:rPr>
              <a:t>:</a:t>
            </a:r>
          </a:p>
          <a:p>
            <a:pPr marL="0" indent="0" eaLnBrk="1" hangingPunct="1"/>
            <a:r>
              <a:rPr lang="fr-FR" altLang="pt-PT" dirty="0" err="1">
                <a:latin typeface="+mn-lt"/>
              </a:rPr>
              <a:t>Resultados</a:t>
            </a:r>
            <a:r>
              <a:rPr lang="fr-FR" altLang="pt-PT" dirty="0">
                <a:latin typeface="+mn-lt"/>
              </a:rPr>
              <a:t> – </a:t>
            </a:r>
            <a:r>
              <a:rPr lang="fr-FR" altLang="pt-PT" dirty="0" err="1">
                <a:latin typeface="+mn-lt"/>
              </a:rPr>
              <a:t>Mau</a:t>
            </a:r>
            <a:r>
              <a:rPr lang="fr-FR" altLang="pt-PT" dirty="0">
                <a:latin typeface="+mn-lt"/>
              </a:rPr>
              <a:t>, Médio, </a:t>
            </a:r>
            <a:r>
              <a:rPr lang="fr-FR" altLang="pt-PT" dirty="0" err="1">
                <a:latin typeface="+mn-lt"/>
              </a:rPr>
              <a:t>Excelente</a:t>
            </a:r>
            <a:endParaRPr lang="fr-FR" altLang="pt-PT" dirty="0">
              <a:latin typeface="+mn-lt"/>
            </a:endParaRPr>
          </a:p>
          <a:p>
            <a:pPr marL="0" indent="0" eaLnBrk="1" hangingPunct="1"/>
            <a:r>
              <a:rPr lang="fr-FR" altLang="pt-PT" dirty="0" err="1">
                <a:latin typeface="+mn-lt"/>
              </a:rPr>
              <a:t>Métodos</a:t>
            </a:r>
            <a:r>
              <a:rPr lang="fr-FR" altLang="pt-PT" dirty="0">
                <a:latin typeface="+mn-lt"/>
              </a:rPr>
              <a:t> – </a:t>
            </a:r>
            <a:r>
              <a:rPr lang="fr-FR" altLang="pt-PT" dirty="0" err="1">
                <a:latin typeface="+mn-lt"/>
              </a:rPr>
              <a:t>Mau</a:t>
            </a:r>
            <a:r>
              <a:rPr lang="fr-FR" altLang="pt-PT" dirty="0">
                <a:latin typeface="+mn-lt"/>
              </a:rPr>
              <a:t>, Médio, </a:t>
            </a:r>
            <a:r>
              <a:rPr lang="fr-FR" altLang="pt-PT" dirty="0" err="1">
                <a:latin typeface="+mn-lt"/>
              </a:rPr>
              <a:t>Excelente</a:t>
            </a:r>
            <a:endParaRPr lang="fr-FR" altLang="pt-PT" dirty="0">
              <a:latin typeface="+mn-lt"/>
            </a:endParaRPr>
          </a:p>
          <a:p>
            <a:pPr marL="0" indent="0" eaLnBrk="1" hangingPunct="1"/>
            <a:r>
              <a:rPr lang="fr-FR" altLang="pt-PT" dirty="0" err="1">
                <a:latin typeface="+mn-lt"/>
              </a:rPr>
              <a:t>Apresentação</a:t>
            </a:r>
            <a:r>
              <a:rPr lang="fr-FR" altLang="pt-PT" dirty="0">
                <a:latin typeface="+mn-lt"/>
              </a:rPr>
              <a:t> – Mau, </a:t>
            </a:r>
            <a:r>
              <a:rPr lang="fr-FR" altLang="pt-PT" dirty="0" err="1">
                <a:latin typeface="+mn-lt"/>
              </a:rPr>
              <a:t>Razoável</a:t>
            </a:r>
            <a:r>
              <a:rPr lang="fr-FR" altLang="pt-PT" dirty="0">
                <a:latin typeface="+mn-lt"/>
              </a:rPr>
              <a:t>, Médio, Bom, </a:t>
            </a:r>
            <a:r>
              <a:rPr lang="fr-FR" altLang="pt-PT" dirty="0" err="1">
                <a:latin typeface="+mn-lt"/>
              </a:rPr>
              <a:t>Excelente</a:t>
            </a:r>
            <a:endParaRPr lang="fr-FR" altLang="pt-PT" dirty="0">
              <a:latin typeface="+mn-lt"/>
            </a:endParaRPr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1160095" y="1876036"/>
            <a:ext cx="6154350" cy="1200152"/>
            <a:chOff x="278" y="554"/>
            <a:chExt cx="5169" cy="1008"/>
          </a:xfrm>
        </p:grpSpPr>
        <p:sp>
          <p:nvSpPr>
            <p:cNvPr id="19468" name="Text Box 4"/>
            <p:cNvSpPr txBox="1">
              <a:spLocks noChangeArrowheads="1"/>
            </p:cNvSpPr>
            <p:nvPr/>
          </p:nvSpPr>
          <p:spPr bwMode="auto">
            <a:xfrm>
              <a:off x="288" y="864"/>
              <a:ext cx="5159" cy="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2222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2222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2222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2222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2222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2222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2222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2222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2222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fr-FR" altLang="pt-PT" dirty="0">
                  <a:latin typeface="+mn-lt"/>
                </a:rPr>
                <a:t>3 </a:t>
              </a:r>
              <a:r>
                <a:rPr lang="fr-FR" altLang="pt-PT" dirty="0" err="1">
                  <a:latin typeface="+mn-lt"/>
                </a:rPr>
                <a:t>entradas</a:t>
              </a:r>
              <a:r>
                <a:rPr lang="fr-FR" altLang="pt-PT" dirty="0">
                  <a:latin typeface="+mn-lt"/>
                </a:rPr>
                <a:t>:	</a:t>
              </a:r>
              <a:r>
                <a:rPr lang="fr-FR" altLang="pt-PT" dirty="0" err="1">
                  <a:latin typeface="+mn-lt"/>
                </a:rPr>
                <a:t>Resultados</a:t>
              </a:r>
              <a:r>
                <a:rPr lang="fr-FR" altLang="pt-PT" dirty="0">
                  <a:latin typeface="+mn-lt"/>
                </a:rPr>
                <a:t>; </a:t>
              </a:r>
              <a:r>
                <a:rPr lang="fr-FR" altLang="pt-PT" dirty="0" err="1">
                  <a:latin typeface="+mn-lt"/>
                </a:rPr>
                <a:t>Métodos</a:t>
              </a:r>
              <a:r>
                <a:rPr lang="fr-FR" altLang="pt-PT" dirty="0">
                  <a:latin typeface="+mn-lt"/>
                </a:rPr>
                <a:t>, </a:t>
              </a:r>
              <a:r>
                <a:rPr lang="fr-FR" altLang="pt-PT" dirty="0" err="1">
                  <a:latin typeface="+mn-lt"/>
                </a:rPr>
                <a:t>Apresentação</a:t>
              </a:r>
              <a:endParaRPr lang="fr-FR" altLang="pt-PT" dirty="0">
                <a:latin typeface="+mn-lt"/>
              </a:endParaRPr>
            </a:p>
            <a:p>
              <a:pPr eaLnBrk="1" hangingPunct="1"/>
              <a:r>
                <a:rPr lang="fr-FR" altLang="pt-PT" dirty="0">
                  <a:latin typeface="+mn-lt"/>
                </a:rPr>
                <a:t>1 </a:t>
              </a:r>
              <a:r>
                <a:rPr lang="fr-FR" altLang="pt-PT" dirty="0" err="1">
                  <a:latin typeface="+mn-lt"/>
                </a:rPr>
                <a:t>saída</a:t>
              </a:r>
              <a:r>
                <a:rPr lang="fr-FR" altLang="pt-PT" dirty="0">
                  <a:latin typeface="+mn-lt"/>
                </a:rPr>
                <a:t>:		</a:t>
              </a:r>
              <a:r>
                <a:rPr lang="fr-FR" altLang="pt-PT" dirty="0" err="1">
                  <a:latin typeface="+mn-lt"/>
                </a:rPr>
                <a:t>Avaliação</a:t>
              </a:r>
              <a:endParaRPr lang="fr-FR" altLang="pt-PT" dirty="0">
                <a:latin typeface="+mn-lt"/>
              </a:endParaRPr>
            </a:p>
          </p:txBody>
        </p:sp>
        <p:sp>
          <p:nvSpPr>
            <p:cNvPr id="19469" name="Text Box 8"/>
            <p:cNvSpPr txBox="1">
              <a:spLocks noChangeArrowheads="1"/>
            </p:cNvSpPr>
            <p:nvPr/>
          </p:nvSpPr>
          <p:spPr bwMode="auto">
            <a:xfrm>
              <a:off x="278" y="554"/>
              <a:ext cx="3113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457200" indent="-4572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buFontTx/>
                <a:buAutoNum type="arabicPeriod"/>
              </a:pPr>
              <a:r>
                <a:rPr lang="fr-FR" altLang="pt-PT" u="sng" dirty="0" err="1">
                  <a:latin typeface="+mn-lt"/>
                </a:rPr>
                <a:t>Escolha</a:t>
              </a:r>
              <a:r>
                <a:rPr lang="fr-FR" altLang="pt-PT" u="sng" dirty="0">
                  <a:latin typeface="+mn-lt"/>
                </a:rPr>
                <a:t> </a:t>
              </a:r>
              <a:r>
                <a:rPr lang="fr-FR" altLang="pt-PT" u="sng" dirty="0" err="1">
                  <a:latin typeface="+mn-lt"/>
                </a:rPr>
                <a:t>entradas</a:t>
              </a:r>
              <a:r>
                <a:rPr lang="fr-FR" altLang="pt-PT" u="sng" dirty="0">
                  <a:latin typeface="+mn-lt"/>
                </a:rPr>
                <a:t> / </a:t>
              </a:r>
              <a:r>
                <a:rPr lang="fr-FR" altLang="pt-PT" u="sng" dirty="0" err="1">
                  <a:latin typeface="+mn-lt"/>
                </a:rPr>
                <a:t>saídas</a:t>
              </a:r>
              <a:endParaRPr lang="fr-FR" altLang="pt-PT" u="sng" dirty="0">
                <a:latin typeface="+mn-lt"/>
              </a:endParaRPr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1172001" y="3274967"/>
            <a:ext cx="3311129" cy="862014"/>
            <a:chOff x="336" y="1536"/>
            <a:chExt cx="2781" cy="724"/>
          </a:xfrm>
        </p:grpSpPr>
        <p:sp>
          <p:nvSpPr>
            <p:cNvPr id="19466" name="Text Box 9"/>
            <p:cNvSpPr txBox="1">
              <a:spLocks noChangeArrowheads="1"/>
            </p:cNvSpPr>
            <p:nvPr/>
          </p:nvSpPr>
          <p:spPr bwMode="auto">
            <a:xfrm>
              <a:off x="336" y="1536"/>
              <a:ext cx="2781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457200" indent="-4572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buFontTx/>
                <a:buAutoNum type="arabicPeriod" startAt="2"/>
              </a:pPr>
              <a:r>
                <a:rPr lang="fr-FR" altLang="pt-PT" u="sng" dirty="0" err="1">
                  <a:latin typeface="+mn-lt"/>
                </a:rPr>
                <a:t>Universo</a:t>
              </a:r>
              <a:r>
                <a:rPr lang="fr-FR" altLang="pt-PT" u="sng" dirty="0">
                  <a:latin typeface="+mn-lt"/>
                </a:rPr>
                <a:t> do </a:t>
              </a:r>
              <a:r>
                <a:rPr lang="fr-FR" altLang="pt-PT" u="sng" dirty="0" err="1">
                  <a:latin typeface="+mn-lt"/>
                </a:rPr>
                <a:t>discurso</a:t>
              </a:r>
              <a:endParaRPr lang="fr-FR" altLang="pt-PT" u="sng" dirty="0">
                <a:latin typeface="+mn-lt"/>
              </a:endParaRPr>
            </a:p>
          </p:txBody>
        </p:sp>
        <p:sp>
          <p:nvSpPr>
            <p:cNvPr id="19467" name="Text Box 10"/>
            <p:cNvSpPr txBox="1">
              <a:spLocks noChangeArrowheads="1"/>
            </p:cNvSpPr>
            <p:nvPr/>
          </p:nvSpPr>
          <p:spPr bwMode="auto">
            <a:xfrm>
              <a:off x="336" y="1872"/>
              <a:ext cx="2251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fr-FR" altLang="pt-PT" dirty="0">
                  <a:latin typeface="+mn-lt"/>
                </a:rPr>
                <a:t>[0-20] para </a:t>
              </a:r>
              <a:r>
                <a:rPr lang="fr-FR" altLang="pt-PT" dirty="0" err="1">
                  <a:latin typeface="+mn-lt"/>
                </a:rPr>
                <a:t>cada</a:t>
              </a:r>
              <a:r>
                <a:rPr lang="fr-FR" altLang="pt-PT" dirty="0">
                  <a:latin typeface="+mn-lt"/>
                </a:rPr>
                <a:t> E/S</a:t>
              </a:r>
            </a:p>
          </p:txBody>
        </p:sp>
      </p:grpSp>
      <p:sp>
        <p:nvSpPr>
          <p:cNvPr id="16" name="Rectangle 15"/>
          <p:cNvSpPr/>
          <p:nvPr/>
        </p:nvSpPr>
        <p:spPr>
          <a:xfrm>
            <a:off x="0" y="844177"/>
            <a:ext cx="9144000" cy="5402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>
              <a:solidFill>
                <a:schemeClr val="bg1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0" y="1384419"/>
            <a:ext cx="9144000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8962" y="895007"/>
            <a:ext cx="49636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dirty="0">
                <a:solidFill>
                  <a:schemeClr val="bg1"/>
                </a:solidFill>
              </a:rPr>
              <a:t>Desenvolvimento de um modelo fuzzy</a:t>
            </a:r>
          </a:p>
        </p:txBody>
      </p:sp>
    </p:spTree>
    <p:extLst>
      <p:ext uri="{BB962C8B-B14F-4D97-AF65-F5344CB8AC3E}">
        <p14:creationId xmlns:p14="http://schemas.microsoft.com/office/powerpoint/2010/main" val="1069025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2139399" y="1714500"/>
            <a:ext cx="2194322" cy="4286250"/>
            <a:chOff x="816" y="720"/>
            <a:chExt cx="1843" cy="3600"/>
          </a:xfrm>
        </p:grpSpPr>
        <p:pic>
          <p:nvPicPr>
            <p:cNvPr id="41994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720"/>
              <a:ext cx="1843" cy="1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995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1968"/>
              <a:ext cx="1843" cy="1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996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3112"/>
              <a:ext cx="1841" cy="1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855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2571750"/>
            <a:ext cx="3543300" cy="2325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1093305" y="1391626"/>
            <a:ext cx="4820843" cy="987030"/>
            <a:chOff x="0" y="480"/>
            <a:chExt cx="4049" cy="829"/>
          </a:xfrm>
        </p:grpSpPr>
        <p:sp>
          <p:nvSpPr>
            <p:cNvPr id="41991" name="Text Box 7"/>
            <p:cNvSpPr txBox="1">
              <a:spLocks noChangeArrowheads="1"/>
            </p:cNvSpPr>
            <p:nvPr/>
          </p:nvSpPr>
          <p:spPr bwMode="auto">
            <a:xfrm>
              <a:off x="0" y="480"/>
              <a:ext cx="2223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457200" indent="-4572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indent="0" eaLnBrk="1" hangingPunct="1"/>
              <a:r>
                <a:rPr lang="fr-FR" altLang="pt-PT" sz="2100" dirty="0" err="1">
                  <a:latin typeface="+mn-lt"/>
                </a:rPr>
                <a:t>Funções</a:t>
              </a:r>
              <a:r>
                <a:rPr lang="fr-FR" altLang="pt-PT" sz="2100" dirty="0">
                  <a:latin typeface="+mn-lt"/>
                </a:rPr>
                <a:t> de </a:t>
              </a:r>
              <a:r>
                <a:rPr lang="fr-FR" altLang="pt-PT" sz="2100" dirty="0" err="1">
                  <a:latin typeface="+mn-lt"/>
                </a:rPr>
                <a:t>associação</a:t>
              </a:r>
              <a:endParaRPr lang="fr-FR" altLang="pt-PT" sz="2100" dirty="0">
                <a:latin typeface="+mn-lt"/>
              </a:endParaRPr>
            </a:p>
          </p:txBody>
        </p:sp>
        <p:sp>
          <p:nvSpPr>
            <p:cNvPr id="41992" name="Text Box 8"/>
            <p:cNvSpPr txBox="1">
              <a:spLocks noChangeArrowheads="1"/>
            </p:cNvSpPr>
            <p:nvPr/>
          </p:nvSpPr>
          <p:spPr bwMode="auto">
            <a:xfrm>
              <a:off x="96" y="960"/>
              <a:ext cx="676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fr-FR" altLang="pt-PT" sz="2100" dirty="0">
                  <a:latin typeface="+mn-lt"/>
                </a:rPr>
                <a:t>Input:</a:t>
              </a:r>
            </a:p>
          </p:txBody>
        </p:sp>
        <p:sp>
          <p:nvSpPr>
            <p:cNvPr id="41993" name="Text Box 9"/>
            <p:cNvSpPr txBox="1">
              <a:spLocks noChangeArrowheads="1"/>
            </p:cNvSpPr>
            <p:nvPr/>
          </p:nvSpPr>
          <p:spPr bwMode="auto">
            <a:xfrm>
              <a:off x="3168" y="960"/>
              <a:ext cx="881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fr-FR" altLang="pt-PT" sz="2100" dirty="0">
                  <a:latin typeface="+mn-lt"/>
                </a:rPr>
                <a:t>Output:</a:t>
              </a:r>
            </a:p>
          </p:txBody>
        </p:sp>
      </p:grpSp>
      <p:sp>
        <p:nvSpPr>
          <p:cNvPr id="14" name="Rectangle 13"/>
          <p:cNvSpPr/>
          <p:nvPr/>
        </p:nvSpPr>
        <p:spPr>
          <a:xfrm>
            <a:off x="0" y="844177"/>
            <a:ext cx="9144000" cy="5402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>
              <a:solidFill>
                <a:schemeClr val="bg1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0" y="1384419"/>
            <a:ext cx="9144000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8962" y="895007"/>
            <a:ext cx="49636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dirty="0">
                <a:solidFill>
                  <a:schemeClr val="bg1"/>
                </a:solidFill>
              </a:rPr>
              <a:t>Desenvolvimento de um modelo fuzzy</a:t>
            </a:r>
          </a:p>
        </p:txBody>
      </p:sp>
    </p:spTree>
    <p:extLst>
      <p:ext uri="{BB962C8B-B14F-4D97-AF65-F5344CB8AC3E}">
        <p14:creationId xmlns:p14="http://schemas.microsoft.com/office/powerpoint/2010/main" val="989634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671638"/>
            <a:ext cx="5829300" cy="342900"/>
          </a:xfrm>
        </p:spPr>
        <p:txBody>
          <a:bodyPr>
            <a:noAutofit/>
          </a:bodyPr>
          <a:lstStyle/>
          <a:p>
            <a:pPr eaLnBrk="1" hangingPunct="1"/>
            <a:r>
              <a:rPr lang="fr-FR" altLang="pt-PT" sz="2400" dirty="0" err="1">
                <a:latin typeface="+mn-lt"/>
              </a:rPr>
              <a:t>Escolha</a:t>
            </a:r>
            <a:r>
              <a:rPr lang="fr-FR" altLang="pt-PT" sz="2400" dirty="0">
                <a:latin typeface="+mn-lt"/>
              </a:rPr>
              <a:t> dos </a:t>
            </a:r>
            <a:r>
              <a:rPr lang="fr-FR" altLang="pt-PT" sz="2400" dirty="0" err="1">
                <a:latin typeface="+mn-lt"/>
              </a:rPr>
              <a:t>operadores</a:t>
            </a:r>
            <a:r>
              <a:rPr lang="fr-FR" altLang="pt-PT" sz="2400" dirty="0">
                <a:latin typeface="+mn-lt"/>
              </a:rPr>
              <a:t> </a:t>
            </a:r>
          </a:p>
        </p:txBody>
      </p:sp>
      <p:pic>
        <p:nvPicPr>
          <p:cNvPr id="4403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5" t="11429" r="12857" b="2856"/>
          <a:stretch>
            <a:fillRect/>
          </a:stretch>
        </p:blipFill>
        <p:spPr bwMode="auto">
          <a:xfrm>
            <a:off x="1036154" y="2332434"/>
            <a:ext cx="3657600" cy="3292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7" name="Text Box 4"/>
          <p:cNvSpPr txBox="1">
            <a:spLocks noChangeArrowheads="1"/>
          </p:cNvSpPr>
          <p:nvPr/>
        </p:nvSpPr>
        <p:spPr bwMode="auto">
          <a:xfrm>
            <a:off x="5367130" y="4401100"/>
            <a:ext cx="3720890" cy="1246495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defTabSz="4222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222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222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222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222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22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22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22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22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r-FR" altLang="pt-PT" sz="1500" dirty="0"/>
              <a:t>E	</a:t>
            </a:r>
            <a:r>
              <a:rPr lang="fr-FR" altLang="pt-PT" sz="1500"/>
              <a:t>	difusa</a:t>
            </a:r>
            <a:r>
              <a:rPr lang="fr-FR" altLang="pt-PT" sz="1500" dirty="0"/>
              <a:t>				: MIN</a:t>
            </a:r>
          </a:p>
          <a:p>
            <a:pPr eaLnBrk="1" hangingPunct="1"/>
            <a:r>
              <a:rPr lang="fr-FR" altLang="pt-PT" sz="1500" dirty="0"/>
              <a:t>OU     </a:t>
            </a:r>
            <a:r>
              <a:rPr lang="fr-FR" altLang="pt-PT" sz="1500"/>
              <a:t>	difusa</a:t>
            </a:r>
            <a:r>
              <a:rPr lang="fr-FR" altLang="pt-PT" sz="1500" dirty="0"/>
              <a:t>				: MAX</a:t>
            </a:r>
          </a:p>
          <a:p>
            <a:pPr eaLnBrk="1" hangingPunct="1"/>
            <a:r>
              <a:rPr lang="fr-FR" altLang="pt-PT" sz="1500" err="1"/>
              <a:t>Implicação</a:t>
            </a:r>
            <a:r>
              <a:rPr lang="fr-FR" altLang="pt-PT" sz="1500"/>
              <a:t> difusa</a:t>
            </a:r>
            <a:r>
              <a:rPr lang="fr-FR" altLang="pt-PT" sz="1500" dirty="0"/>
              <a:t>			: MIN</a:t>
            </a:r>
          </a:p>
          <a:p>
            <a:pPr eaLnBrk="1" hangingPunct="1"/>
            <a:r>
              <a:rPr lang="fr-FR" altLang="pt-PT" sz="1500" dirty="0" err="1"/>
              <a:t>Agregação</a:t>
            </a:r>
            <a:r>
              <a:rPr lang="fr-FR" altLang="pt-PT" sz="1500" dirty="0"/>
              <a:t> </a:t>
            </a:r>
            <a:r>
              <a:rPr lang="fr-FR" altLang="pt-PT" sz="1500" dirty="0" err="1"/>
              <a:t>das</a:t>
            </a:r>
            <a:r>
              <a:rPr lang="fr-FR" altLang="pt-PT" sz="1500" dirty="0"/>
              <a:t> </a:t>
            </a:r>
            <a:r>
              <a:rPr lang="fr-FR" altLang="pt-PT" sz="1500" dirty="0" err="1"/>
              <a:t>regras</a:t>
            </a:r>
            <a:r>
              <a:rPr lang="fr-FR" altLang="pt-PT" sz="1500" dirty="0"/>
              <a:t>		: MAX</a:t>
            </a:r>
          </a:p>
          <a:p>
            <a:pPr eaLnBrk="1" hangingPunct="1"/>
            <a:r>
              <a:rPr lang="fr-FR" altLang="pt-PT" sz="1500" i="1" dirty="0" err="1"/>
              <a:t>Defuzzyfication</a:t>
            </a:r>
            <a:r>
              <a:rPr lang="fr-FR" altLang="pt-PT" sz="1500" dirty="0"/>
              <a:t>				: COG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844177"/>
            <a:ext cx="9144000" cy="5402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384419"/>
            <a:ext cx="9144000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8962" y="895007"/>
            <a:ext cx="66292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dirty="0">
                <a:solidFill>
                  <a:schemeClr val="bg1"/>
                </a:solidFill>
              </a:rPr>
              <a:t>Desenvolvimento de um modelo fuzzy: um exemplo</a:t>
            </a:r>
          </a:p>
        </p:txBody>
      </p:sp>
    </p:spTree>
    <p:extLst>
      <p:ext uri="{BB962C8B-B14F-4D97-AF65-F5344CB8AC3E}">
        <p14:creationId xmlns:p14="http://schemas.microsoft.com/office/powerpoint/2010/main" val="395600212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89088"/>
            <a:ext cx="5829300" cy="342900"/>
          </a:xfrm>
        </p:spPr>
        <p:txBody>
          <a:bodyPr>
            <a:noAutofit/>
          </a:bodyPr>
          <a:lstStyle/>
          <a:p>
            <a:pPr eaLnBrk="1" hangingPunct="1"/>
            <a:r>
              <a:rPr lang="fr-FR" altLang="pt-PT" sz="2400" dirty="0" err="1">
                <a:latin typeface="+mn-lt"/>
              </a:rPr>
              <a:t>Regras</a:t>
            </a:r>
            <a:r>
              <a:rPr lang="fr-FR" altLang="pt-PT" sz="2400" dirty="0">
                <a:latin typeface="+mn-lt"/>
              </a:rPr>
              <a:t> de base</a:t>
            </a:r>
          </a:p>
        </p:txBody>
      </p:sp>
      <p:sp>
        <p:nvSpPr>
          <p:cNvPr id="43012" name="Rectangle 3"/>
          <p:cNvSpPr>
            <a:spLocks noChangeArrowheads="1"/>
          </p:cNvSpPr>
          <p:nvPr/>
        </p:nvSpPr>
        <p:spPr bwMode="auto">
          <a:xfrm>
            <a:off x="750403" y="2272777"/>
            <a:ext cx="8015909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pt-PT" sz="1500" dirty="0">
                <a:latin typeface="+mn-lt"/>
              </a:rPr>
              <a:t>1. Se (</a:t>
            </a:r>
            <a:r>
              <a:rPr lang="fr-FR" altLang="pt-PT" sz="1500" dirty="0" err="1">
                <a:latin typeface="+mn-lt"/>
              </a:rPr>
              <a:t>Resultados</a:t>
            </a:r>
            <a:r>
              <a:rPr lang="fr-FR" altLang="pt-PT" sz="1500" dirty="0">
                <a:latin typeface="+mn-lt"/>
              </a:rPr>
              <a:t> é </a:t>
            </a:r>
            <a:r>
              <a:rPr lang="fr-FR" altLang="pt-PT" sz="1500" dirty="0" err="1">
                <a:latin typeface="+mn-lt"/>
              </a:rPr>
              <a:t>Excelente</a:t>
            </a:r>
            <a:r>
              <a:rPr lang="fr-FR" altLang="pt-PT" sz="1500" dirty="0">
                <a:latin typeface="+mn-lt"/>
              </a:rPr>
              <a:t>) </a:t>
            </a:r>
            <a:r>
              <a:rPr lang="fr-FR" altLang="pt-PT" sz="1500" dirty="0" err="1">
                <a:latin typeface="+mn-lt"/>
              </a:rPr>
              <a:t>então</a:t>
            </a:r>
            <a:r>
              <a:rPr lang="fr-FR" altLang="pt-PT" sz="1500" dirty="0">
                <a:latin typeface="+mn-lt"/>
              </a:rPr>
              <a:t> (</a:t>
            </a:r>
            <a:r>
              <a:rPr lang="fr-FR" altLang="pt-PT" sz="1500" dirty="0" err="1">
                <a:latin typeface="+mn-lt"/>
              </a:rPr>
              <a:t>Avaliação</a:t>
            </a:r>
            <a:r>
              <a:rPr lang="fr-FR" altLang="pt-PT" sz="1500" dirty="0">
                <a:latin typeface="+mn-lt"/>
              </a:rPr>
              <a:t> é </a:t>
            </a:r>
            <a:r>
              <a:rPr lang="fr-FR" altLang="pt-PT" sz="1500" dirty="0" err="1">
                <a:latin typeface="+mn-lt"/>
              </a:rPr>
              <a:t>Excelente</a:t>
            </a:r>
            <a:r>
              <a:rPr lang="fr-FR" altLang="pt-PT" sz="1500" dirty="0">
                <a:latin typeface="+mn-lt"/>
              </a:rPr>
              <a:t>)</a:t>
            </a:r>
          </a:p>
          <a:p>
            <a:pPr eaLnBrk="1" hangingPunct="1">
              <a:spcBef>
                <a:spcPct val="50000"/>
              </a:spcBef>
            </a:pPr>
            <a:r>
              <a:rPr lang="fr-FR" altLang="pt-PT" sz="1500" dirty="0">
                <a:latin typeface="+mn-lt"/>
              </a:rPr>
              <a:t>2. Se (</a:t>
            </a:r>
            <a:r>
              <a:rPr lang="fr-FR" altLang="pt-PT" sz="1500" dirty="0" err="1">
                <a:latin typeface="+mn-lt"/>
              </a:rPr>
              <a:t>Resultados</a:t>
            </a:r>
            <a:r>
              <a:rPr lang="fr-FR" altLang="pt-PT" sz="1500" dirty="0">
                <a:latin typeface="+mn-lt"/>
              </a:rPr>
              <a:t> é Médio) </a:t>
            </a:r>
            <a:r>
              <a:rPr lang="fr-FR" altLang="pt-PT" sz="1500" dirty="0" err="1">
                <a:latin typeface="+mn-lt"/>
              </a:rPr>
              <a:t>então</a:t>
            </a:r>
            <a:r>
              <a:rPr lang="fr-FR" altLang="pt-PT" sz="1500" dirty="0">
                <a:latin typeface="+mn-lt"/>
              </a:rPr>
              <a:t> (</a:t>
            </a:r>
            <a:r>
              <a:rPr lang="fr-FR" altLang="pt-PT" sz="1500" dirty="0" err="1">
                <a:latin typeface="+mn-lt"/>
              </a:rPr>
              <a:t>Avaliação</a:t>
            </a:r>
            <a:r>
              <a:rPr lang="fr-FR" altLang="pt-PT" sz="1500" dirty="0">
                <a:latin typeface="+mn-lt"/>
              </a:rPr>
              <a:t> é Médio)</a:t>
            </a:r>
          </a:p>
          <a:p>
            <a:pPr eaLnBrk="1" hangingPunct="1">
              <a:spcBef>
                <a:spcPct val="50000"/>
              </a:spcBef>
            </a:pPr>
            <a:r>
              <a:rPr lang="fr-FR" altLang="pt-PT" sz="1500" dirty="0">
                <a:latin typeface="+mn-lt"/>
              </a:rPr>
              <a:t>3. Se (</a:t>
            </a:r>
            <a:r>
              <a:rPr lang="fr-FR" altLang="pt-PT" sz="1500" dirty="0" err="1">
                <a:latin typeface="+mn-lt"/>
              </a:rPr>
              <a:t>Resultados</a:t>
            </a:r>
            <a:r>
              <a:rPr lang="fr-FR" altLang="pt-PT" sz="1500" dirty="0">
                <a:latin typeface="+mn-lt"/>
              </a:rPr>
              <a:t> é </a:t>
            </a:r>
            <a:r>
              <a:rPr lang="fr-FR" altLang="pt-PT" sz="1500" dirty="0" err="1">
                <a:latin typeface="+mn-lt"/>
              </a:rPr>
              <a:t>Mau</a:t>
            </a:r>
            <a:r>
              <a:rPr lang="fr-FR" altLang="pt-PT" sz="1500" dirty="0">
                <a:latin typeface="+mn-lt"/>
              </a:rPr>
              <a:t>) </a:t>
            </a:r>
            <a:r>
              <a:rPr lang="fr-FR" altLang="pt-PT" sz="1500" dirty="0" err="1">
                <a:latin typeface="+mn-lt"/>
              </a:rPr>
              <a:t>então</a:t>
            </a:r>
            <a:r>
              <a:rPr lang="fr-FR" altLang="pt-PT" sz="1500" dirty="0">
                <a:latin typeface="+mn-lt"/>
              </a:rPr>
              <a:t> (</a:t>
            </a:r>
            <a:r>
              <a:rPr lang="fr-FR" altLang="pt-PT" sz="1500" dirty="0" err="1">
                <a:latin typeface="+mn-lt"/>
              </a:rPr>
              <a:t>Avaliação</a:t>
            </a:r>
            <a:r>
              <a:rPr lang="fr-FR" altLang="pt-PT" sz="1500" dirty="0">
                <a:latin typeface="+mn-lt"/>
              </a:rPr>
              <a:t> é </a:t>
            </a:r>
            <a:r>
              <a:rPr lang="fr-FR" altLang="pt-PT" sz="1500" dirty="0" err="1">
                <a:latin typeface="+mn-lt"/>
              </a:rPr>
              <a:t>Razoável</a:t>
            </a:r>
            <a:r>
              <a:rPr lang="fr-FR" altLang="pt-PT" sz="1500" dirty="0">
                <a:latin typeface="+mn-lt"/>
              </a:rPr>
              <a:t>)</a:t>
            </a:r>
          </a:p>
          <a:p>
            <a:pPr eaLnBrk="1" hangingPunct="1">
              <a:spcBef>
                <a:spcPct val="50000"/>
              </a:spcBef>
            </a:pPr>
            <a:r>
              <a:rPr lang="fr-FR" altLang="pt-PT" sz="1500" dirty="0">
                <a:latin typeface="+mn-lt"/>
              </a:rPr>
              <a:t>4. Se (</a:t>
            </a:r>
            <a:r>
              <a:rPr lang="fr-FR" altLang="pt-PT" sz="1500" dirty="0" err="1">
                <a:latin typeface="+mn-lt"/>
              </a:rPr>
              <a:t>Resultados</a:t>
            </a:r>
            <a:r>
              <a:rPr lang="fr-FR" altLang="pt-PT" sz="1500" dirty="0">
                <a:latin typeface="+mn-lt"/>
              </a:rPr>
              <a:t> é Médio) e (</a:t>
            </a:r>
            <a:r>
              <a:rPr lang="fr-FR" altLang="pt-PT" sz="1500" dirty="0" err="1">
                <a:latin typeface="+mn-lt"/>
              </a:rPr>
              <a:t>Métodos</a:t>
            </a:r>
            <a:r>
              <a:rPr lang="fr-FR" altLang="pt-PT" sz="1500" dirty="0">
                <a:latin typeface="+mn-lt"/>
              </a:rPr>
              <a:t> é médiocre) </a:t>
            </a:r>
            <a:r>
              <a:rPr lang="fr-FR" altLang="pt-PT" sz="1500" dirty="0" err="1">
                <a:latin typeface="+mn-lt"/>
              </a:rPr>
              <a:t>então</a:t>
            </a:r>
            <a:r>
              <a:rPr lang="fr-FR" altLang="pt-PT" sz="1500" dirty="0">
                <a:latin typeface="+mn-lt"/>
              </a:rPr>
              <a:t> (</a:t>
            </a:r>
            <a:r>
              <a:rPr lang="fr-FR" altLang="pt-PT" sz="1500" dirty="0" err="1">
                <a:latin typeface="+mn-lt"/>
              </a:rPr>
              <a:t>Avaliação</a:t>
            </a:r>
            <a:r>
              <a:rPr lang="fr-FR" altLang="pt-PT" sz="1500" dirty="0">
                <a:latin typeface="+mn-lt"/>
              </a:rPr>
              <a:t> é </a:t>
            </a:r>
            <a:r>
              <a:rPr lang="fr-FR" altLang="pt-PT" sz="1500" dirty="0" err="1">
                <a:latin typeface="+mn-lt"/>
              </a:rPr>
              <a:t>Mau</a:t>
            </a:r>
            <a:r>
              <a:rPr lang="fr-FR" altLang="pt-PT" sz="1500" dirty="0">
                <a:latin typeface="+mn-lt"/>
              </a:rPr>
              <a:t>)</a:t>
            </a:r>
          </a:p>
          <a:p>
            <a:pPr eaLnBrk="1" hangingPunct="1">
              <a:spcBef>
                <a:spcPct val="50000"/>
              </a:spcBef>
            </a:pPr>
            <a:r>
              <a:rPr lang="fr-FR" altLang="pt-PT" sz="1500" dirty="0">
                <a:latin typeface="+mn-lt"/>
              </a:rPr>
              <a:t>5. Se (</a:t>
            </a:r>
            <a:r>
              <a:rPr lang="fr-FR" altLang="pt-PT" sz="1500" dirty="0" err="1">
                <a:latin typeface="+mn-lt"/>
              </a:rPr>
              <a:t>Resultados</a:t>
            </a:r>
            <a:r>
              <a:rPr lang="fr-FR" altLang="pt-PT" sz="1500" dirty="0">
                <a:latin typeface="+mn-lt"/>
              </a:rPr>
              <a:t> é Médio) e (</a:t>
            </a:r>
            <a:r>
              <a:rPr lang="fr-FR" altLang="pt-PT" sz="1500" dirty="0" err="1">
                <a:latin typeface="+mn-lt"/>
              </a:rPr>
              <a:t>Métodos</a:t>
            </a:r>
            <a:r>
              <a:rPr lang="fr-FR" altLang="pt-PT" sz="1500" dirty="0">
                <a:latin typeface="+mn-lt"/>
              </a:rPr>
              <a:t> é </a:t>
            </a:r>
            <a:r>
              <a:rPr lang="fr-FR" altLang="pt-PT" sz="1500" dirty="0" err="1">
                <a:latin typeface="+mn-lt"/>
              </a:rPr>
              <a:t>Excelente</a:t>
            </a:r>
            <a:r>
              <a:rPr lang="fr-FR" altLang="pt-PT" sz="1500" dirty="0">
                <a:latin typeface="+mn-lt"/>
              </a:rPr>
              <a:t>) </a:t>
            </a:r>
            <a:r>
              <a:rPr lang="fr-FR" altLang="pt-PT" sz="1500" dirty="0" err="1">
                <a:latin typeface="+mn-lt"/>
              </a:rPr>
              <a:t>então</a:t>
            </a:r>
            <a:r>
              <a:rPr lang="fr-FR" altLang="pt-PT" sz="1500" dirty="0">
                <a:latin typeface="+mn-lt"/>
              </a:rPr>
              <a:t> (</a:t>
            </a:r>
            <a:r>
              <a:rPr lang="fr-FR" altLang="pt-PT" sz="1500" dirty="0" err="1">
                <a:latin typeface="+mn-lt"/>
              </a:rPr>
              <a:t>Avaliação</a:t>
            </a:r>
            <a:r>
              <a:rPr lang="fr-FR" altLang="pt-PT" sz="1500" dirty="0">
                <a:latin typeface="+mn-lt"/>
              </a:rPr>
              <a:t> é </a:t>
            </a:r>
            <a:r>
              <a:rPr lang="fr-FR" altLang="pt-PT" sz="1500" dirty="0" err="1">
                <a:latin typeface="+mn-lt"/>
              </a:rPr>
              <a:t>Bom</a:t>
            </a:r>
            <a:r>
              <a:rPr lang="fr-FR" altLang="pt-PT" sz="1500" dirty="0">
                <a:latin typeface="+mn-lt"/>
              </a:rPr>
              <a:t>)</a:t>
            </a:r>
          </a:p>
          <a:p>
            <a:pPr eaLnBrk="1" hangingPunct="1">
              <a:spcBef>
                <a:spcPct val="50000"/>
              </a:spcBef>
            </a:pPr>
            <a:r>
              <a:rPr lang="fr-FR" altLang="pt-PT" sz="1500" dirty="0">
                <a:latin typeface="+mn-lt"/>
              </a:rPr>
              <a:t>6. Se (</a:t>
            </a:r>
            <a:r>
              <a:rPr lang="fr-FR" altLang="pt-PT" sz="1500" dirty="0" err="1">
                <a:latin typeface="+mn-lt"/>
              </a:rPr>
              <a:t>Resultados</a:t>
            </a:r>
            <a:r>
              <a:rPr lang="fr-FR" altLang="pt-PT" sz="1500" dirty="0">
                <a:latin typeface="+mn-lt"/>
              </a:rPr>
              <a:t> é </a:t>
            </a:r>
            <a:r>
              <a:rPr lang="fr-FR" altLang="pt-PT" sz="1500" dirty="0" err="1">
                <a:latin typeface="+mn-lt"/>
              </a:rPr>
              <a:t>Mau</a:t>
            </a:r>
            <a:r>
              <a:rPr lang="fr-FR" altLang="pt-PT" sz="1500" dirty="0">
                <a:latin typeface="+mn-lt"/>
              </a:rPr>
              <a:t>) e (</a:t>
            </a:r>
            <a:r>
              <a:rPr lang="fr-FR" altLang="pt-PT" sz="1500" dirty="0" err="1">
                <a:latin typeface="+mn-lt"/>
              </a:rPr>
              <a:t>Métodos</a:t>
            </a:r>
            <a:r>
              <a:rPr lang="fr-FR" altLang="pt-PT" sz="1500" dirty="0">
                <a:latin typeface="+mn-lt"/>
              </a:rPr>
              <a:t> é Médio) </a:t>
            </a:r>
            <a:r>
              <a:rPr lang="fr-FR" altLang="pt-PT" sz="1500" dirty="0" err="1">
                <a:latin typeface="+mn-lt"/>
              </a:rPr>
              <a:t>então</a:t>
            </a:r>
            <a:r>
              <a:rPr lang="fr-FR" altLang="pt-PT" sz="1500" dirty="0">
                <a:latin typeface="+mn-lt"/>
              </a:rPr>
              <a:t> (</a:t>
            </a:r>
            <a:r>
              <a:rPr lang="fr-FR" altLang="pt-PT" sz="1500" dirty="0" err="1">
                <a:latin typeface="+mn-lt"/>
              </a:rPr>
              <a:t>Avaliação</a:t>
            </a:r>
            <a:r>
              <a:rPr lang="fr-FR" altLang="pt-PT" sz="1500" dirty="0">
                <a:latin typeface="+mn-lt"/>
              </a:rPr>
              <a:t> é </a:t>
            </a:r>
            <a:r>
              <a:rPr lang="fr-FR" altLang="pt-PT" sz="1500" dirty="0" err="1">
                <a:latin typeface="+mn-lt"/>
              </a:rPr>
              <a:t>Mau</a:t>
            </a:r>
            <a:r>
              <a:rPr lang="fr-FR" altLang="pt-PT" sz="1500" dirty="0">
                <a:latin typeface="+mn-lt"/>
              </a:rPr>
              <a:t>)</a:t>
            </a:r>
          </a:p>
          <a:p>
            <a:pPr eaLnBrk="1" hangingPunct="1">
              <a:spcBef>
                <a:spcPct val="50000"/>
              </a:spcBef>
            </a:pPr>
            <a:r>
              <a:rPr lang="fr-FR" altLang="pt-PT" sz="1500" dirty="0">
                <a:latin typeface="+mn-lt"/>
              </a:rPr>
              <a:t>7. Se (</a:t>
            </a:r>
            <a:r>
              <a:rPr lang="fr-FR" altLang="pt-PT" sz="1500" dirty="0" err="1">
                <a:latin typeface="+mn-lt"/>
              </a:rPr>
              <a:t>Resultados</a:t>
            </a:r>
            <a:r>
              <a:rPr lang="fr-FR" altLang="pt-PT" sz="1500" dirty="0">
                <a:latin typeface="+mn-lt"/>
              </a:rPr>
              <a:t> é </a:t>
            </a:r>
            <a:r>
              <a:rPr lang="fr-FR" altLang="pt-PT" sz="1500" dirty="0" err="1">
                <a:latin typeface="+mn-lt"/>
              </a:rPr>
              <a:t>Excelente</a:t>
            </a:r>
            <a:r>
              <a:rPr lang="fr-FR" altLang="pt-PT" sz="1500" dirty="0">
                <a:latin typeface="+mn-lt"/>
              </a:rPr>
              <a:t>) e (</a:t>
            </a:r>
            <a:r>
              <a:rPr lang="fr-FR" altLang="pt-PT" sz="1500" dirty="0" err="1">
                <a:latin typeface="+mn-lt"/>
              </a:rPr>
              <a:t>Métodos</a:t>
            </a:r>
            <a:r>
              <a:rPr lang="fr-FR" altLang="pt-PT" sz="1500" dirty="0">
                <a:latin typeface="+mn-lt"/>
              </a:rPr>
              <a:t> é </a:t>
            </a:r>
            <a:r>
              <a:rPr lang="fr-FR" altLang="pt-PT" sz="1500" dirty="0" err="1">
                <a:latin typeface="+mn-lt"/>
              </a:rPr>
              <a:t>Excelente</a:t>
            </a:r>
            <a:r>
              <a:rPr lang="fr-FR" altLang="pt-PT" sz="1500" dirty="0">
                <a:latin typeface="+mn-lt"/>
              </a:rPr>
              <a:t>) e (</a:t>
            </a:r>
            <a:r>
              <a:rPr lang="fr-FR" altLang="pt-PT" sz="1500" dirty="0" err="1">
                <a:latin typeface="+mn-lt"/>
              </a:rPr>
              <a:t>Apresentação</a:t>
            </a:r>
            <a:r>
              <a:rPr lang="fr-FR" altLang="pt-PT" sz="1500" dirty="0">
                <a:latin typeface="+mn-lt"/>
              </a:rPr>
              <a:t> é </a:t>
            </a:r>
            <a:r>
              <a:rPr lang="fr-FR" altLang="pt-PT" sz="1500" dirty="0" err="1">
                <a:latin typeface="+mn-lt"/>
              </a:rPr>
              <a:t>Excelente</a:t>
            </a:r>
            <a:r>
              <a:rPr lang="fr-FR" altLang="pt-PT" sz="1500" dirty="0">
                <a:latin typeface="+mn-lt"/>
              </a:rPr>
              <a:t>) </a:t>
            </a:r>
            <a:r>
              <a:rPr lang="fr-FR" altLang="pt-PT" sz="1500" dirty="0" err="1">
                <a:latin typeface="+mn-lt"/>
              </a:rPr>
              <a:t>então</a:t>
            </a:r>
            <a:r>
              <a:rPr lang="fr-FR" altLang="pt-PT" sz="1500" dirty="0">
                <a:latin typeface="+mn-lt"/>
              </a:rPr>
              <a:t> (</a:t>
            </a:r>
            <a:r>
              <a:rPr lang="fr-FR" altLang="pt-PT" sz="1500" dirty="0" err="1">
                <a:latin typeface="+mn-lt"/>
              </a:rPr>
              <a:t>Avaliação</a:t>
            </a:r>
            <a:r>
              <a:rPr lang="fr-FR" altLang="pt-PT" sz="1500" dirty="0">
                <a:latin typeface="+mn-lt"/>
              </a:rPr>
              <a:t> é </a:t>
            </a:r>
            <a:r>
              <a:rPr lang="fr-FR" altLang="pt-PT" sz="1500" dirty="0" err="1">
                <a:latin typeface="+mn-lt"/>
              </a:rPr>
              <a:t>Excelente</a:t>
            </a:r>
            <a:r>
              <a:rPr lang="fr-FR" altLang="pt-PT" sz="1500" dirty="0">
                <a:latin typeface="+mn-lt"/>
              </a:rPr>
              <a:t>) </a:t>
            </a:r>
          </a:p>
          <a:p>
            <a:pPr eaLnBrk="1" hangingPunct="1">
              <a:spcBef>
                <a:spcPct val="50000"/>
              </a:spcBef>
            </a:pPr>
            <a:r>
              <a:rPr lang="fr-FR" altLang="pt-PT" sz="1500" dirty="0">
                <a:latin typeface="+mn-lt"/>
              </a:rPr>
              <a:t>8. Se (</a:t>
            </a:r>
            <a:r>
              <a:rPr lang="fr-FR" altLang="pt-PT" sz="1500" dirty="0" err="1">
                <a:latin typeface="+mn-lt"/>
              </a:rPr>
              <a:t>Resultados</a:t>
            </a:r>
            <a:r>
              <a:rPr lang="fr-FR" altLang="pt-PT" sz="1500" dirty="0">
                <a:latin typeface="+mn-lt"/>
              </a:rPr>
              <a:t> é Médio) e (</a:t>
            </a:r>
            <a:r>
              <a:rPr lang="fr-FR" altLang="pt-PT" sz="1500" dirty="0" err="1">
                <a:latin typeface="+mn-lt"/>
              </a:rPr>
              <a:t>Métodos</a:t>
            </a:r>
            <a:r>
              <a:rPr lang="fr-FR" altLang="pt-PT" sz="1500" dirty="0">
                <a:latin typeface="+mn-lt"/>
              </a:rPr>
              <a:t> é </a:t>
            </a:r>
            <a:r>
              <a:rPr lang="fr-FR" altLang="pt-PT" sz="1500" dirty="0" err="1">
                <a:latin typeface="+mn-lt"/>
              </a:rPr>
              <a:t>Excelente</a:t>
            </a:r>
            <a:r>
              <a:rPr lang="fr-FR" altLang="pt-PT" sz="1500" dirty="0">
                <a:latin typeface="+mn-lt"/>
              </a:rPr>
              <a:t>) </a:t>
            </a:r>
            <a:r>
              <a:rPr lang="fr-FR" altLang="pt-PT" sz="1500" dirty="0" err="1">
                <a:latin typeface="+mn-lt"/>
              </a:rPr>
              <a:t>então</a:t>
            </a:r>
            <a:r>
              <a:rPr lang="fr-FR" altLang="pt-PT" sz="1500" dirty="0">
                <a:latin typeface="+mn-lt"/>
              </a:rPr>
              <a:t> (</a:t>
            </a:r>
            <a:r>
              <a:rPr lang="fr-FR" altLang="pt-PT" sz="1500" dirty="0" err="1">
                <a:latin typeface="+mn-lt"/>
              </a:rPr>
              <a:t>Avaliação</a:t>
            </a:r>
            <a:r>
              <a:rPr lang="fr-FR" altLang="pt-PT" sz="1500" dirty="0">
                <a:latin typeface="+mn-lt"/>
              </a:rPr>
              <a:t> é Médio) </a:t>
            </a:r>
          </a:p>
          <a:p>
            <a:pPr eaLnBrk="1" hangingPunct="1">
              <a:spcBef>
                <a:spcPct val="50000"/>
              </a:spcBef>
            </a:pPr>
            <a:r>
              <a:rPr lang="fr-FR" altLang="pt-PT" sz="1500" dirty="0">
                <a:latin typeface="+mn-lt"/>
              </a:rPr>
              <a:t>9. If (</a:t>
            </a:r>
            <a:r>
              <a:rPr lang="fr-FR" altLang="pt-PT" sz="1500" dirty="0" err="1">
                <a:latin typeface="+mn-lt"/>
              </a:rPr>
              <a:t>Resultados</a:t>
            </a:r>
            <a:r>
              <a:rPr lang="fr-FR" altLang="pt-PT" sz="1500" dirty="0">
                <a:latin typeface="+mn-lt"/>
              </a:rPr>
              <a:t> é </a:t>
            </a:r>
            <a:r>
              <a:rPr lang="fr-FR" altLang="pt-PT" sz="1500" dirty="0" err="1">
                <a:latin typeface="+mn-lt"/>
              </a:rPr>
              <a:t>Excelente</a:t>
            </a:r>
            <a:r>
              <a:rPr lang="fr-FR" altLang="pt-PT" sz="1500" dirty="0">
                <a:latin typeface="+mn-lt"/>
              </a:rPr>
              <a:t>) e (</a:t>
            </a:r>
            <a:r>
              <a:rPr lang="fr-FR" altLang="pt-PT" sz="1500" dirty="0" err="1">
                <a:latin typeface="+mn-lt"/>
              </a:rPr>
              <a:t>Métodos</a:t>
            </a:r>
            <a:r>
              <a:rPr lang="fr-FR" altLang="pt-PT" sz="1500" dirty="0">
                <a:latin typeface="+mn-lt"/>
              </a:rPr>
              <a:t> é </a:t>
            </a:r>
            <a:r>
              <a:rPr lang="fr-FR" altLang="pt-PT" sz="1500" dirty="0" err="1">
                <a:latin typeface="+mn-lt"/>
              </a:rPr>
              <a:t>Mau</a:t>
            </a:r>
            <a:r>
              <a:rPr lang="fr-FR" altLang="pt-PT" sz="1500" dirty="0">
                <a:latin typeface="+mn-lt"/>
              </a:rPr>
              <a:t>) </a:t>
            </a:r>
            <a:r>
              <a:rPr lang="fr-FR" altLang="pt-PT" sz="1500" dirty="0" err="1">
                <a:latin typeface="+mn-lt"/>
              </a:rPr>
              <a:t>então</a:t>
            </a:r>
            <a:r>
              <a:rPr lang="fr-FR" altLang="pt-PT" sz="1500" dirty="0">
                <a:latin typeface="+mn-lt"/>
              </a:rPr>
              <a:t> (</a:t>
            </a:r>
            <a:r>
              <a:rPr lang="fr-FR" altLang="pt-PT" sz="1500" dirty="0" err="1">
                <a:latin typeface="+mn-lt"/>
              </a:rPr>
              <a:t>Avaliação</a:t>
            </a:r>
            <a:r>
              <a:rPr lang="fr-FR" altLang="pt-PT" sz="1500" dirty="0">
                <a:latin typeface="+mn-lt"/>
              </a:rPr>
              <a:t> é Médio)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44177"/>
            <a:ext cx="9144000" cy="5402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>
              <a:solidFill>
                <a:schemeClr val="bg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384419"/>
            <a:ext cx="9144000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8962" y="895007"/>
            <a:ext cx="49636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dirty="0">
                <a:solidFill>
                  <a:schemeClr val="bg1"/>
                </a:solidFill>
              </a:rPr>
              <a:t>Desenvolvimento de um modelo fuzzy</a:t>
            </a:r>
          </a:p>
        </p:txBody>
      </p:sp>
    </p:spTree>
    <p:extLst>
      <p:ext uri="{BB962C8B-B14F-4D97-AF65-F5344CB8AC3E}">
        <p14:creationId xmlns:p14="http://schemas.microsoft.com/office/powerpoint/2010/main" val="247564397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963" y="2204263"/>
            <a:ext cx="5851922" cy="3839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844177"/>
            <a:ext cx="9144000" cy="5402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384419"/>
            <a:ext cx="9144000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8962" y="895007"/>
            <a:ext cx="66292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dirty="0">
                <a:solidFill>
                  <a:schemeClr val="bg1"/>
                </a:solidFill>
              </a:rPr>
              <a:t>Desenvolvimento de um modelo fuzzy: um exemplo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86854" y="1631948"/>
            <a:ext cx="8366078" cy="442501"/>
          </a:xfrm>
        </p:spPr>
        <p:txBody>
          <a:bodyPr>
            <a:noAutofit/>
          </a:bodyPr>
          <a:lstStyle/>
          <a:p>
            <a:pPr eaLnBrk="1" hangingPunct="1"/>
            <a:r>
              <a:rPr lang="fr-FR" altLang="pt-PT" sz="2100" dirty="0" err="1">
                <a:latin typeface="+mn-lt"/>
              </a:rPr>
              <a:t>Superfície</a:t>
            </a:r>
            <a:r>
              <a:rPr lang="fr-FR" altLang="pt-PT" sz="2100" dirty="0">
                <a:latin typeface="+mn-lt"/>
              </a:rPr>
              <a:t> de </a:t>
            </a:r>
            <a:r>
              <a:rPr lang="fr-FR" altLang="pt-PT" sz="2100" dirty="0" err="1">
                <a:latin typeface="+mn-lt"/>
              </a:rPr>
              <a:t>decisão</a:t>
            </a:r>
            <a:r>
              <a:rPr lang="fr-FR" altLang="pt-PT" sz="2100" dirty="0">
                <a:latin typeface="+mn-lt"/>
              </a:rPr>
              <a:t> de </a:t>
            </a:r>
            <a:r>
              <a:rPr lang="fr-FR" altLang="pt-PT" sz="2100" dirty="0" err="1">
                <a:latin typeface="+mn-lt"/>
              </a:rPr>
              <a:t>inferência</a:t>
            </a:r>
            <a:r>
              <a:rPr lang="fr-FR" altLang="pt-PT" sz="2100" dirty="0">
                <a:latin typeface="+mn-lt"/>
              </a:rPr>
              <a:t> </a:t>
            </a:r>
            <a:r>
              <a:rPr lang="fr-FR" altLang="pt-PT" sz="2100" dirty="0" err="1">
                <a:latin typeface="+mn-lt"/>
              </a:rPr>
              <a:t>difusa</a:t>
            </a:r>
            <a:endParaRPr lang="fr-FR" altLang="pt-PT" sz="21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99023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5D94D84-0939-49F2-988C-E8DECDC733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5898"/>
            <a:ext cx="9144000" cy="238860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A306FF6-2775-4102-98ED-12A0922832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11317"/>
            <a:ext cx="9144000" cy="2228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72839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8364" y="1633538"/>
            <a:ext cx="8707272" cy="349159"/>
          </a:xfrm>
        </p:spPr>
        <p:txBody>
          <a:bodyPr>
            <a:noAutofit/>
          </a:bodyPr>
          <a:lstStyle/>
          <a:p>
            <a:pPr eaLnBrk="1" hangingPunct="1"/>
            <a:r>
              <a:rPr lang="fr-FR" altLang="pt-PT" sz="2100" dirty="0" err="1">
                <a:latin typeface="+mn-lt"/>
              </a:rPr>
              <a:t>Superfície</a:t>
            </a:r>
            <a:r>
              <a:rPr lang="fr-FR" altLang="pt-PT" sz="2100" dirty="0">
                <a:latin typeface="+mn-lt"/>
              </a:rPr>
              <a:t> de </a:t>
            </a:r>
            <a:r>
              <a:rPr lang="fr-FR" altLang="pt-PT" sz="2100" dirty="0" err="1">
                <a:latin typeface="+mn-lt"/>
              </a:rPr>
              <a:t>decisão</a:t>
            </a:r>
            <a:r>
              <a:rPr lang="fr-FR" altLang="pt-PT" sz="2100" dirty="0">
                <a:latin typeface="+mn-lt"/>
              </a:rPr>
              <a:t> </a:t>
            </a:r>
            <a:r>
              <a:rPr lang="fr-FR" altLang="pt-PT" sz="2100" dirty="0" err="1">
                <a:latin typeface="+mn-lt"/>
              </a:rPr>
              <a:t>linear</a:t>
            </a:r>
            <a:r>
              <a:rPr lang="fr-FR" altLang="pt-PT" sz="2100" dirty="0">
                <a:latin typeface="+mn-lt"/>
              </a:rPr>
              <a:t> </a:t>
            </a:r>
            <a:r>
              <a:rPr lang="fr-FR" altLang="pt-PT" sz="2100" dirty="0" err="1">
                <a:latin typeface="+mn-lt"/>
              </a:rPr>
              <a:t>clássica</a:t>
            </a:r>
            <a:endParaRPr lang="fr-FR" altLang="pt-PT" sz="2100" dirty="0">
              <a:latin typeface="+mn-lt"/>
            </a:endParaRPr>
          </a:p>
        </p:txBody>
      </p:sp>
      <p:pic>
        <p:nvPicPr>
          <p:cNvPr id="4608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691" y="2392587"/>
            <a:ext cx="5851922" cy="3839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844177"/>
            <a:ext cx="9144000" cy="5402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384419"/>
            <a:ext cx="9144000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8962" y="895007"/>
            <a:ext cx="49636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dirty="0">
                <a:solidFill>
                  <a:schemeClr val="bg1"/>
                </a:solidFill>
              </a:rPr>
              <a:t>Desenvolvimento de um modelo fuzzy</a:t>
            </a:r>
          </a:p>
        </p:txBody>
      </p:sp>
    </p:spTree>
    <p:extLst>
      <p:ext uri="{BB962C8B-B14F-4D97-AF65-F5344CB8AC3E}">
        <p14:creationId xmlns:p14="http://schemas.microsoft.com/office/powerpoint/2010/main" val="296218264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826" y="1718997"/>
            <a:ext cx="3287316" cy="2156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826" y="1718997"/>
            <a:ext cx="3287316" cy="2156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Text Box 6"/>
          <p:cNvSpPr txBox="1">
            <a:spLocks noChangeArrowheads="1"/>
          </p:cNvSpPr>
          <p:nvPr/>
        </p:nvSpPr>
        <p:spPr bwMode="auto">
          <a:xfrm>
            <a:off x="954757" y="4158247"/>
            <a:ext cx="39075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r-FR" altLang="pt-PT" dirty="0" err="1"/>
              <a:t>Decisão</a:t>
            </a:r>
            <a:r>
              <a:rPr lang="fr-FR" altLang="pt-PT" dirty="0"/>
              <a:t> </a:t>
            </a:r>
            <a:r>
              <a:rPr lang="fr-FR" altLang="pt-PT" dirty="0" err="1"/>
              <a:t>segundo</a:t>
            </a:r>
            <a:r>
              <a:rPr lang="fr-FR" altLang="pt-PT" dirty="0"/>
              <a:t> </a:t>
            </a:r>
            <a:r>
              <a:rPr lang="fr-FR" altLang="pt-PT" dirty="0" err="1"/>
              <a:t>um</a:t>
            </a:r>
            <a:r>
              <a:rPr lang="fr-FR" altLang="pt-PT" dirty="0"/>
              <a:t> </a:t>
            </a:r>
            <a:r>
              <a:rPr lang="fr-FR" altLang="pt-PT" dirty="0" err="1"/>
              <a:t>sistema</a:t>
            </a:r>
            <a:r>
              <a:rPr lang="fr-FR" altLang="pt-PT" dirty="0"/>
              <a:t> de </a:t>
            </a:r>
            <a:r>
              <a:rPr lang="fr-FR" altLang="pt-PT" dirty="0" err="1"/>
              <a:t>inferência</a:t>
            </a:r>
            <a:r>
              <a:rPr lang="fr-FR" altLang="pt-PT" dirty="0"/>
              <a:t> </a:t>
            </a:r>
            <a:r>
              <a:rPr lang="fr-FR" altLang="pt-PT" dirty="0" err="1"/>
              <a:t>difusa</a:t>
            </a:r>
            <a:endParaRPr lang="fr-FR" altLang="pt-PT" dirty="0"/>
          </a:p>
        </p:txBody>
      </p:sp>
      <p:sp>
        <p:nvSpPr>
          <p:cNvPr id="20493" name="Text Box 8"/>
          <p:cNvSpPr txBox="1">
            <a:spLocks noChangeArrowheads="1"/>
          </p:cNvSpPr>
          <p:nvPr/>
        </p:nvSpPr>
        <p:spPr bwMode="auto">
          <a:xfrm>
            <a:off x="5215606" y="4081945"/>
            <a:ext cx="338455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r-FR" altLang="pt-PT" dirty="0" err="1"/>
              <a:t>Decisão</a:t>
            </a:r>
            <a:r>
              <a:rPr lang="fr-FR" altLang="pt-PT" dirty="0"/>
              <a:t> </a:t>
            </a:r>
            <a:r>
              <a:rPr lang="fr-FR" altLang="pt-PT" dirty="0" err="1"/>
              <a:t>segundo</a:t>
            </a:r>
            <a:r>
              <a:rPr lang="fr-FR" altLang="pt-PT" dirty="0"/>
              <a:t> </a:t>
            </a:r>
            <a:r>
              <a:rPr lang="fr-FR" altLang="pt-PT" dirty="0" err="1"/>
              <a:t>um</a:t>
            </a:r>
            <a:r>
              <a:rPr lang="fr-FR" altLang="pt-PT" dirty="0"/>
              <a:t> </a:t>
            </a:r>
            <a:r>
              <a:rPr lang="fr-FR" altLang="pt-PT" dirty="0" err="1"/>
              <a:t>modelo</a:t>
            </a:r>
            <a:r>
              <a:rPr lang="fr-FR" altLang="pt-PT" dirty="0"/>
              <a:t> </a:t>
            </a:r>
            <a:r>
              <a:rPr lang="fr-FR" altLang="pt-PT" dirty="0" err="1"/>
              <a:t>matemático</a:t>
            </a:r>
            <a:endParaRPr lang="fr-FR" altLang="pt-PT" dirty="0"/>
          </a:p>
        </p:txBody>
      </p:sp>
      <p:sp>
        <p:nvSpPr>
          <p:cNvPr id="20489" name="Text Box 10"/>
          <p:cNvSpPr txBox="1">
            <a:spLocks noChangeArrowheads="1"/>
          </p:cNvSpPr>
          <p:nvPr/>
        </p:nvSpPr>
        <p:spPr bwMode="auto">
          <a:xfrm>
            <a:off x="954756" y="5054644"/>
            <a:ext cx="39075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r-FR" altLang="pt-PT" dirty="0" err="1"/>
              <a:t>Não</a:t>
            </a:r>
            <a:r>
              <a:rPr lang="fr-FR" altLang="pt-PT" dirty="0"/>
              <a:t> </a:t>
            </a:r>
            <a:r>
              <a:rPr lang="fr-FR" altLang="pt-PT" dirty="0" err="1"/>
              <a:t>linear</a:t>
            </a:r>
            <a:endParaRPr lang="fr-FR" altLang="pt-PT" dirty="0"/>
          </a:p>
        </p:txBody>
      </p:sp>
      <p:sp>
        <p:nvSpPr>
          <p:cNvPr id="20490" name="Text Box 11"/>
          <p:cNvSpPr txBox="1">
            <a:spLocks noChangeArrowheads="1"/>
          </p:cNvSpPr>
          <p:nvPr/>
        </p:nvSpPr>
        <p:spPr bwMode="auto">
          <a:xfrm>
            <a:off x="5189825" y="5142707"/>
            <a:ext cx="39075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r-FR" altLang="pt-PT" dirty="0" err="1"/>
              <a:t>Linear</a:t>
            </a:r>
            <a:endParaRPr lang="fr-FR" altLang="pt-PT" dirty="0"/>
          </a:p>
        </p:txBody>
      </p:sp>
      <p:sp>
        <p:nvSpPr>
          <p:cNvPr id="20491" name="Text Box 12"/>
          <p:cNvSpPr txBox="1">
            <a:spLocks noChangeArrowheads="1"/>
          </p:cNvSpPr>
          <p:nvPr/>
        </p:nvSpPr>
        <p:spPr bwMode="auto">
          <a:xfrm>
            <a:off x="954756" y="5717852"/>
            <a:ext cx="39075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r-FR" altLang="pt-PT" dirty="0"/>
              <a:t>Mais </a:t>
            </a:r>
            <a:r>
              <a:rPr lang="fr-FR" altLang="pt-PT" dirty="0" err="1"/>
              <a:t>próxima</a:t>
            </a:r>
            <a:r>
              <a:rPr lang="fr-FR" altLang="pt-PT" dirty="0"/>
              <a:t> do </a:t>
            </a:r>
            <a:r>
              <a:rPr lang="fr-FR" altLang="pt-PT" dirty="0" err="1"/>
              <a:t>comportamento</a:t>
            </a:r>
            <a:r>
              <a:rPr lang="fr-FR" altLang="pt-PT" dirty="0"/>
              <a:t> humano</a:t>
            </a:r>
          </a:p>
        </p:txBody>
      </p:sp>
      <p:sp>
        <p:nvSpPr>
          <p:cNvPr id="20492" name="Text Box 13"/>
          <p:cNvSpPr txBox="1">
            <a:spLocks noChangeArrowheads="1"/>
          </p:cNvSpPr>
          <p:nvPr/>
        </p:nvSpPr>
        <p:spPr bwMode="auto">
          <a:xfrm>
            <a:off x="4862368" y="5717851"/>
            <a:ext cx="430901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r-FR" altLang="pt-PT" dirty="0"/>
              <a:t>Mais </a:t>
            </a:r>
            <a:r>
              <a:rPr lang="fr-FR" altLang="pt-PT" dirty="0" err="1"/>
              <a:t>aceite</a:t>
            </a:r>
            <a:r>
              <a:rPr lang="fr-FR" altLang="pt-PT" dirty="0"/>
              <a:t> </a:t>
            </a:r>
            <a:r>
              <a:rPr lang="fr-FR" altLang="pt-PT" dirty="0" err="1"/>
              <a:t>segundo</a:t>
            </a:r>
            <a:r>
              <a:rPr lang="fr-FR" altLang="pt-PT" dirty="0"/>
              <a:t> </a:t>
            </a:r>
            <a:r>
              <a:rPr lang="fr-FR" altLang="pt-PT" dirty="0" err="1"/>
              <a:t>perspectivas</a:t>
            </a:r>
            <a:r>
              <a:rPr lang="fr-FR" altLang="pt-PT" dirty="0"/>
              <a:t> </a:t>
            </a:r>
            <a:r>
              <a:rPr lang="fr-FR" altLang="pt-PT" dirty="0" err="1"/>
              <a:t>científicas</a:t>
            </a:r>
            <a:r>
              <a:rPr lang="fr-FR" altLang="pt-PT" dirty="0"/>
              <a:t> </a:t>
            </a:r>
            <a:r>
              <a:rPr lang="fr-FR" altLang="pt-PT" dirty="0" err="1"/>
              <a:t>tradicionais</a:t>
            </a:r>
            <a:r>
              <a:rPr lang="fr-FR" altLang="pt-PT" dirty="0"/>
              <a:t>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844177"/>
            <a:ext cx="9144000" cy="5402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>
              <a:solidFill>
                <a:schemeClr val="bg1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27384" y="1389964"/>
            <a:ext cx="9144000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8962" y="895007"/>
            <a:ext cx="66292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dirty="0">
                <a:solidFill>
                  <a:schemeClr val="bg1"/>
                </a:solidFill>
              </a:rPr>
              <a:t>Desenvolvimento de um modelo fuzzy: um exemplo</a:t>
            </a:r>
          </a:p>
        </p:txBody>
      </p:sp>
    </p:spTree>
    <p:extLst>
      <p:ext uri="{BB962C8B-B14F-4D97-AF65-F5344CB8AC3E}">
        <p14:creationId xmlns:p14="http://schemas.microsoft.com/office/powerpoint/2010/main" val="219398703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17039" y="1671212"/>
            <a:ext cx="791682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400" dirty="0"/>
              <a:t>Permitem modelar sistemas para os quais a informação é escassa e/ou incerta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PT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400" dirty="0"/>
              <a:t>A parametrização é usualmente efectuada por julgamento de especialistas, sem análises de sensibilidade ou técnicas de </a:t>
            </a:r>
            <a:r>
              <a:rPr lang="pt-PT" sz="2400" dirty="0" err="1"/>
              <a:t>optimização</a:t>
            </a:r>
            <a:endParaRPr lang="pt-PT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PT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400" dirty="0"/>
              <a:t>A quantidade de informação é ampliada por incorporar conhecimento empírico de especialistas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PT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400" dirty="0"/>
              <a:t>Possibilidade de hibridação com outros modelos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844177"/>
            <a:ext cx="9144000" cy="5402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>
              <a:solidFill>
                <a:schemeClr val="bg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1384419"/>
            <a:ext cx="9144000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8961" y="895007"/>
            <a:ext cx="44778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dirty="0">
                <a:solidFill>
                  <a:schemeClr val="bg1"/>
                </a:solidFill>
              </a:rPr>
              <a:t>Potencialidades dos modelos fuzzy</a:t>
            </a:r>
          </a:p>
        </p:txBody>
      </p:sp>
    </p:spTree>
    <p:extLst>
      <p:ext uri="{BB962C8B-B14F-4D97-AF65-F5344CB8AC3E}">
        <p14:creationId xmlns:p14="http://schemas.microsoft.com/office/powerpoint/2010/main" val="1401712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844177"/>
            <a:ext cx="9144000" cy="5402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>
              <a:solidFill>
                <a:schemeClr val="bg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1384419"/>
            <a:ext cx="9144000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8961" y="895007"/>
            <a:ext cx="3902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dirty="0">
                <a:solidFill>
                  <a:schemeClr val="bg1"/>
                </a:solidFill>
              </a:rPr>
              <a:t>Limitações dos modelos fuzzy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2192" y="2148290"/>
            <a:ext cx="791682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400" dirty="0"/>
              <a:t>Têm muita subjectividade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PT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400" dirty="0"/>
              <a:t>Podem merecer menos credibilidade do que outros métodos de modelação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PT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400" dirty="0"/>
              <a:t>Previsões desajustadas ou dificilmente quantitativas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PT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400" dirty="0"/>
              <a:t>Aplicados a situações simples com reduzido número de variáveis e de interacções</a:t>
            </a:r>
          </a:p>
        </p:txBody>
      </p:sp>
    </p:spTree>
    <p:extLst>
      <p:ext uri="{BB962C8B-B14F-4D97-AF65-F5344CB8AC3E}">
        <p14:creationId xmlns:p14="http://schemas.microsoft.com/office/powerpoint/2010/main" val="975169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204E73-9268-44B4-AF7A-45FEAC4C4A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527" y="965200"/>
            <a:ext cx="3289171" cy="4927598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16F97B9-23C6-4EF1-AED7-D5E3C26A64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572000" y="1142999"/>
            <a:ext cx="0" cy="45720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88CDA9AF-0841-473B-8F3B-947F0AD7DB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300" y="2826068"/>
            <a:ext cx="3599592" cy="1205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33218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BF00026-12FD-4343-BA1F-E05D5BC8A9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" y="179766"/>
            <a:ext cx="9048750" cy="24860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337C618-DE72-4F33-8661-81E000DADB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612" y="2774547"/>
            <a:ext cx="7724775" cy="36290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6A66426-C477-4E3A-8251-8B23E220C484}"/>
              </a:ext>
            </a:extLst>
          </p:cNvPr>
          <p:cNvSpPr txBox="1"/>
          <p:nvPr/>
        </p:nvSpPr>
        <p:spPr>
          <a:xfrm>
            <a:off x="3971499" y="6444516"/>
            <a:ext cx="6325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There are no free lunches in statistics (in life, really!)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58873E-4AA8-494B-AD57-4097CCEF8D67}"/>
              </a:ext>
            </a:extLst>
          </p:cNvPr>
          <p:cNvSpPr txBox="1"/>
          <p:nvPr/>
        </p:nvSpPr>
        <p:spPr>
          <a:xfrm>
            <a:off x="3173104" y="6152128"/>
            <a:ext cx="9689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5810578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41A8493-09C2-4CE5-B3BE-31B8E7DF4A4F}"/>
              </a:ext>
            </a:extLst>
          </p:cNvPr>
          <p:cNvSpPr/>
          <p:nvPr/>
        </p:nvSpPr>
        <p:spPr>
          <a:xfrm>
            <a:off x="566381" y="6324683"/>
            <a:ext cx="104473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2"/>
              </a:rPr>
              <a:t>https://www.researchgate.net/post/What_are_the_better_packages_available_in_R_for_fuzzy_logic_calculation</a:t>
            </a:r>
            <a:endParaRPr lang="en-US" sz="1400" dirty="0"/>
          </a:p>
          <a:p>
            <a:endParaRPr lang="en-US" sz="1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36FC28-F006-47E7-8C55-679D7CBF78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057" y="447712"/>
            <a:ext cx="7657886" cy="5368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582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9CD637B-C590-4C9B-B513-3E302A723B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7532"/>
            <a:ext cx="9144000" cy="141376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15DF32A-7DFB-4DF0-8A6C-CC2FC4DF96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72609"/>
            <a:ext cx="9144000" cy="15033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A4EF9AB-BAD0-4EA5-97BC-946560291A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6907" y="5179965"/>
            <a:ext cx="4170186" cy="633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544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CF914FA-D187-4D85-8307-E56DE2765E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812" y="1580582"/>
            <a:ext cx="8334375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188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852F5E1-EA9D-4DAD-997F-E70390B9F9A3}"/>
              </a:ext>
            </a:extLst>
          </p:cNvPr>
          <p:cNvSpPr txBox="1"/>
          <p:nvPr/>
        </p:nvSpPr>
        <p:spPr>
          <a:xfrm>
            <a:off x="382137" y="525860"/>
            <a:ext cx="8393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Estimating parameters in a IBM framework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0F4E67-7794-461E-8FB5-E4A15BDCB300}"/>
              </a:ext>
            </a:extLst>
          </p:cNvPr>
          <p:cNvSpPr txBox="1"/>
          <p:nvPr/>
        </p:nvSpPr>
        <p:spPr>
          <a:xfrm>
            <a:off x="1282894" y="1472701"/>
            <a:ext cx="65088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ABC – Approximate Bayesian Computation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3DF6D8-690B-4BF8-BE24-CE162788D737}"/>
              </a:ext>
            </a:extLst>
          </p:cNvPr>
          <p:cNvSpPr txBox="1"/>
          <p:nvPr/>
        </p:nvSpPr>
        <p:spPr>
          <a:xfrm>
            <a:off x="1282893" y="3695766"/>
            <a:ext cx="1651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Simulate data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2825EC-E7ED-4A47-8050-3092BCCE3C1A}"/>
              </a:ext>
            </a:extLst>
          </p:cNvPr>
          <p:cNvSpPr txBox="1"/>
          <p:nvPr/>
        </p:nvSpPr>
        <p:spPr>
          <a:xfrm>
            <a:off x="1166886" y="6392294"/>
            <a:ext cx="1651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Observed data</a:t>
            </a:r>
          </a:p>
        </p:txBody>
      </p:sp>
      <p:sp>
        <p:nvSpPr>
          <p:cNvPr id="8" name="Arrow: Up-Down 7">
            <a:extLst>
              <a:ext uri="{FF2B5EF4-FFF2-40B4-BE49-F238E27FC236}">
                <a16:creationId xmlns:a16="http://schemas.microsoft.com/office/drawing/2014/main" id="{FE3BB452-761A-43D1-8B9A-012CCF911546}"/>
              </a:ext>
            </a:extLst>
          </p:cNvPr>
          <p:cNvSpPr/>
          <p:nvPr/>
        </p:nvSpPr>
        <p:spPr>
          <a:xfrm>
            <a:off x="1541066" y="4077021"/>
            <a:ext cx="723328" cy="224689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F04754-1C29-442B-8285-7DEF21E8A0CB}"/>
              </a:ext>
            </a:extLst>
          </p:cNvPr>
          <p:cNvSpPr txBox="1"/>
          <p:nvPr/>
        </p:nvSpPr>
        <p:spPr>
          <a:xfrm>
            <a:off x="539091" y="4905529"/>
            <a:ext cx="3450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Calculate “distance” between observed and simulated data</a:t>
            </a:r>
          </a:p>
        </p:txBody>
      </p:sp>
      <p:sp>
        <p:nvSpPr>
          <p:cNvPr id="10" name="Arrow: Curved Down 9">
            <a:extLst>
              <a:ext uri="{FF2B5EF4-FFF2-40B4-BE49-F238E27FC236}">
                <a16:creationId xmlns:a16="http://schemas.microsoft.com/office/drawing/2014/main" id="{22499F46-9AE5-4A17-84DC-5CCFD8E8AF0B}"/>
              </a:ext>
            </a:extLst>
          </p:cNvPr>
          <p:cNvSpPr/>
          <p:nvPr/>
        </p:nvSpPr>
        <p:spPr>
          <a:xfrm>
            <a:off x="440142" y="2778692"/>
            <a:ext cx="3135574" cy="128640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30D883-67FD-4E0E-912E-B3C733C0DE39}"/>
              </a:ext>
            </a:extLst>
          </p:cNvPr>
          <p:cNvSpPr txBox="1"/>
          <p:nvPr/>
        </p:nvSpPr>
        <p:spPr>
          <a:xfrm>
            <a:off x="3599597" y="2876692"/>
            <a:ext cx="40033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Repeat many times, with different starting values for parameters (or different distributions for the parameters = different priors)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B687AF8-1741-4EC2-882C-CB4760BF03D8}"/>
              </a:ext>
            </a:extLst>
          </p:cNvPr>
          <p:cNvSpPr txBox="1"/>
          <p:nvPr/>
        </p:nvSpPr>
        <p:spPr>
          <a:xfrm>
            <a:off x="4991673" y="5296346"/>
            <a:ext cx="40033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posterior distribution for each parameter can be approximated by the weighted average of the priors, weighted by the corresponding distances</a:t>
            </a: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86A312A7-5392-4CA0-A67D-723C9FD8F771}"/>
              </a:ext>
            </a:extLst>
          </p:cNvPr>
          <p:cNvSpPr/>
          <p:nvPr/>
        </p:nvSpPr>
        <p:spPr>
          <a:xfrm rot="18063998">
            <a:off x="5582763" y="4195364"/>
            <a:ext cx="241145" cy="9826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946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91129EC-FEF0-4F40-92AE-E37F79E3C3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74" y="0"/>
            <a:ext cx="8017775" cy="311096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E1997FE-BE8D-4016-9838-CACE062CFB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773" y="3131612"/>
            <a:ext cx="8017775" cy="28523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24DD3DC-F704-43AF-B405-3F72A52ED8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984002"/>
            <a:ext cx="9144000" cy="87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442630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1864</Words>
  <Application>Microsoft Office PowerPoint</Application>
  <PresentationFormat>On-screen Show (4:3)</PresentationFormat>
  <Paragraphs>299</Paragraphs>
  <Slides>56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4" baseType="lpstr">
      <vt:lpstr>Arial</vt:lpstr>
      <vt:lpstr>Calibri</vt:lpstr>
      <vt:lpstr>Chiller</vt:lpstr>
      <vt:lpstr>Gill Sans MT</vt:lpstr>
      <vt:lpstr>Roboto</vt:lpstr>
      <vt:lpstr>Times New Roman</vt:lpstr>
      <vt:lpstr>Parcel</vt:lpstr>
      <vt:lpstr>Equation</vt:lpstr>
      <vt:lpstr>AuLA 21</vt:lpstr>
      <vt:lpstr>Os meus alunos favoritos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Operadores lógicos mais frequentemente utilizados</vt:lpstr>
      <vt:lpstr>Variáveis difusas</vt:lpstr>
      <vt:lpstr>fuzzification</vt:lpstr>
      <vt:lpstr>fuzzification</vt:lpstr>
      <vt:lpstr>Métodos de implicação (ENTÃO)</vt:lpstr>
      <vt:lpstr>Exemplo (Mamdani) </vt:lpstr>
      <vt:lpstr>Método de Mamdani</vt:lpstr>
      <vt:lpstr>defuzzification</vt:lpstr>
      <vt:lpstr>Decisão</vt:lpstr>
      <vt:lpstr>PowerPoint Presentation</vt:lpstr>
      <vt:lpstr>PowerPoint Presentation</vt:lpstr>
      <vt:lpstr>PowerPoint Presentation</vt:lpstr>
      <vt:lpstr>Escolha dos operadores </vt:lpstr>
      <vt:lpstr>Regras de base</vt:lpstr>
      <vt:lpstr>Superfície de decisão de inferência difusa</vt:lpstr>
      <vt:lpstr>Superfície de decisão linear clássica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AuLA 20</dc:title>
  <dc:creator>Tiago Marques</dc:creator>
  <cp:lastModifiedBy>Tiago Marques</cp:lastModifiedBy>
  <cp:revision>15</cp:revision>
  <dcterms:created xsi:type="dcterms:W3CDTF">2018-12-12T23:34:26Z</dcterms:created>
  <dcterms:modified xsi:type="dcterms:W3CDTF">2018-12-13T19:09:44Z</dcterms:modified>
</cp:coreProperties>
</file>